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69" r:id="rId5"/>
    <p:sldId id="257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/>
              <a:t>26 септември</a:t>
            </a:r>
            <a:br>
              <a:rPr lang="bg-BG" dirty="0" smtClean="0"/>
            </a:br>
            <a:r>
              <a:rPr lang="bg-BG" dirty="0" smtClean="0"/>
              <a:t>европейски ден на езиците</a:t>
            </a:r>
            <a:endParaRPr lang="bg-BG" dirty="0"/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75" y="890420"/>
            <a:ext cx="2268864" cy="2808000"/>
          </a:xfrm>
        </p:spPr>
      </p:pic>
      <p:pic>
        <p:nvPicPr>
          <p:cNvPr id="6" name="european-anthem-20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47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Европейски езици</a:t>
            </a: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35" r="18435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Българският език е говорим от около 7 милиона само в България. Що се отнася до изучаването на езиците, английският е на челно място по брой изучаващи го в Европа, следван от немския, френския, италианския, руския и испанския.</a:t>
            </a:r>
          </a:p>
        </p:txBody>
      </p:sp>
    </p:spTree>
    <p:extLst>
      <p:ext uri="{BB962C8B-B14F-4D97-AF65-F5344CB8AC3E}">
        <p14:creationId xmlns:p14="http://schemas.microsoft.com/office/powerpoint/2010/main" val="34601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Многоезичието днес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Според проучване на Европейския </a:t>
            </a:r>
            <a:r>
              <a:rPr lang="bg-BG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съюз</a:t>
            </a:r>
            <a:r>
              <a:rPr lang="bg-BG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"Европейците</a:t>
            </a:r>
            <a:r>
              <a:rPr lang="bg-BG" sz="2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техните езици"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56% от гражданите на ЕС (28 държави-членки) говорят език, различен от техния майчин, но 44% признават, че не знаят друг език освен своя роден. Въпреки това, 28% имат познания по два чужди езика.</a:t>
            </a:r>
          </a:p>
        </p:txBody>
      </p:sp>
      <p:pic>
        <p:nvPicPr>
          <p:cNvPr id="8" name="Контейнер за картина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3" r="277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576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b="1" dirty="0"/>
              <a:t>Многоезичието днес</a:t>
            </a: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90" r="14990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 гражданите на ЕС, 38% посочват, че владеят английски език, следвани от 14%, които владеят френски или немски, 7% руски, 5% испански и 3% италиански език. </a:t>
            </a:r>
          </a:p>
        </p:txBody>
      </p:sp>
    </p:spTree>
    <p:extLst>
      <p:ext uri="{BB962C8B-B14F-4D97-AF65-F5344CB8AC3E}">
        <p14:creationId xmlns:p14="http://schemas.microsoft.com/office/powerpoint/2010/main" val="2051493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/>
              <a:t>Европейските езици</a:t>
            </a: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08921"/>
            <a:ext cx="5943600" cy="4462357"/>
          </a:xfrm>
        </p:spPr>
      </p:pic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3361479"/>
          </a:xfrm>
        </p:spPr>
        <p:txBody>
          <a:bodyPr>
            <a:noAutofit/>
          </a:bodyPr>
          <a:lstStyle/>
          <a:p>
            <a:endParaRPr lang="bg-BG" alt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Официалните </a:t>
            </a:r>
            <a:r>
              <a:rPr lang="bg-BG" alt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езици в Европейския съюз са 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24, </a:t>
            </a:r>
            <a:r>
              <a:rPr lang="bg-BG" alt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страните-членки на Евросъюза са </a:t>
            </a:r>
            <a:r>
              <a:rPr lang="bg-BG" alt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28.</a:t>
            </a:r>
            <a:endParaRPr lang="bg-BG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27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1043189" y="1030310"/>
            <a:ext cx="613034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Официалните азбуки в ЕС са ТРИ:</a:t>
            </a:r>
          </a:p>
          <a:p>
            <a:endParaRPr lang="bg-BG" alt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Латиница от началото на създаване на съюза през 1957 </a:t>
            </a:r>
            <a:r>
              <a:rPr lang="bg-BG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</a:t>
            </a:r>
            <a:r>
              <a:rPr lang="en-US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bg-BG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bg-BG" alt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alt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Гръцка азбука от приемането на Гърция в Европейския съюз през 1981 </a:t>
            </a:r>
            <a:r>
              <a:rPr lang="bg-BG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</a:t>
            </a:r>
            <a:r>
              <a:rPr lang="en-US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alt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alt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Кирилица от приемането на България в ЕС през 2007 </a:t>
            </a:r>
            <a:r>
              <a:rPr lang="bg-BG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година</a:t>
            </a:r>
            <a:r>
              <a:rPr lang="en-US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alt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4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авоъгълник 4"/>
          <p:cNvSpPr/>
          <p:nvPr/>
        </p:nvSpPr>
        <p:spPr>
          <a:xfrm>
            <a:off x="2871989" y="1262130"/>
            <a:ext cx="744398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Европейския съюз са приети </a:t>
            </a:r>
            <a:r>
              <a:rPr lang="bg-BG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официални езика. </a:t>
            </a:r>
          </a:p>
          <a:p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Български, чешки, датски, немски, английски, естонски, финландски, ирландски, френски, гръцки, унгарски, италиански, латвийски, литовски, малтийски, полски, португалски, словашки, словенски, испански, шведски, </a:t>
            </a:r>
            <a:r>
              <a:rPr lang="bg-BG" altLang="bg-BG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холандски,хърватски</a:t>
            </a:r>
            <a:r>
              <a:rPr lang="bg-BG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румънски. </a:t>
            </a: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134" y="307540"/>
            <a:ext cx="227368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913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авоъгълник 1"/>
          <p:cNvSpPr/>
          <p:nvPr/>
        </p:nvSpPr>
        <p:spPr>
          <a:xfrm>
            <a:off x="3245476" y="1056067"/>
            <a:ext cx="62076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Европейската комисия използва за работни при вътрешната си дейност три езика — </a:t>
            </a:r>
            <a:r>
              <a:rPr lang="bg-BG" altLang="bg-BG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английски, немски и френски</a:t>
            </a: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Другите езици се използват само при </a:t>
            </a:r>
            <a:r>
              <a:rPr lang="bg-BG" alt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нужда - </a:t>
            </a:r>
            <a:endParaRPr lang="bg-BG" alt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се информира и комуникира със съответната страна.</a:t>
            </a: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434" y="368054"/>
            <a:ext cx="2434427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02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авоъгълник 2"/>
          <p:cNvSpPr/>
          <p:nvPr/>
        </p:nvSpPr>
        <p:spPr>
          <a:xfrm>
            <a:off x="4031086" y="347730"/>
            <a:ext cx="573109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Хронология на официалните езици:</a:t>
            </a:r>
          </a:p>
          <a:p>
            <a:endParaRPr lang="bg-BG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altLang="bg-BG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1957 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г.- Немски език, френски, италиански,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нидерландски</a:t>
            </a:r>
            <a:r>
              <a:rPr lang="en-US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1973 г. – Английски език,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датски</a:t>
            </a:r>
            <a:r>
              <a:rPr lang="en-US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1981 г. – Гръцки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en-US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1986 г. – Испански и португалски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en-US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1995 г. – Шведски и финландски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en-US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2004 г. – Унгарски, словенски, словашки, чешки,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полски, латвийски, литовски</a:t>
            </a: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естонски,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малтийски</a:t>
            </a:r>
            <a:r>
              <a:rPr lang="en-US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bg-BG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•"/>
            </a:pPr>
            <a:r>
              <a:rPr lang="bg-BG" altLang="bg-BG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2007 г. – Ирландски, български, </a:t>
            </a: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румънски</a:t>
            </a:r>
            <a:r>
              <a:rPr lang="en-US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Tx/>
              <a:buChar char="•"/>
            </a:pPr>
            <a:r>
              <a:rPr lang="bg-BG" altLang="bg-BG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2013г. – Хърватски.</a:t>
            </a:r>
            <a:endParaRPr lang="bg-BG" alt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артина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822" y="252680"/>
            <a:ext cx="2438199" cy="17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596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240" y="397165"/>
            <a:ext cx="2434767" cy="1656000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3575957" y="1567543"/>
            <a:ext cx="6482443" cy="349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g-BG" altLang="bg-BG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“Единство в многообразието”</a:t>
            </a:r>
            <a:r>
              <a:rPr lang="bg-BG" alt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 мотото, което представя Европа като континент с множество от различни традиции и езици, но и със споделени ценности. То бива създадено по неофициален път през 2000 г., въз основа на предложенията на ученици от цяла Европа. </a:t>
            </a:r>
          </a:p>
        </p:txBody>
      </p:sp>
    </p:spTree>
    <p:extLst>
      <p:ext uri="{BB962C8B-B14F-4D97-AF65-F5344CB8AC3E}">
        <p14:creationId xmlns:p14="http://schemas.microsoft.com/office/powerpoint/2010/main" val="28385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лавие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Езикови факти</a:t>
            </a:r>
            <a:r>
              <a:rPr lang="bg-BG" dirty="0" smtClean="0"/>
              <a:t/>
            </a:r>
            <a:br>
              <a:rPr lang="bg-BG" dirty="0" smtClean="0"/>
            </a:br>
            <a:r>
              <a:rPr lang="bg-BG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ли, че…</a:t>
            </a:r>
            <a:endParaRPr lang="bg-BG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онтейнер за картина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2" r="13632"/>
          <a:stretch>
            <a:fillRect/>
          </a:stretch>
        </p:blipFill>
        <p:spPr/>
      </p:pic>
      <p:sp>
        <p:nvSpPr>
          <p:cNvPr id="6" name="Текстов контейнер 5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348726"/>
          </a:xfrm>
        </p:spPr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между 6000 и 7000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света,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 говорят от 7 млрд. души в 189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територии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около 225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Европа,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от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света.</a:t>
            </a:r>
          </a:p>
          <a:p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967008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Европейският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езиците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всяка година на 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септември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чества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езиковото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многообразие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континента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10" y="685800"/>
            <a:ext cx="5667470" cy="3528000"/>
          </a:xfrm>
        </p:spPr>
      </p:pic>
    </p:spTree>
    <p:extLst>
      <p:ext uri="{BB962C8B-B14F-4D97-AF65-F5344CB8AC3E}">
        <p14:creationId xmlns:p14="http://schemas.microsoft.com/office/powerpoint/2010/main" val="2126375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Езикови факти</a:t>
            </a:r>
            <a:r>
              <a:rPr lang="bg-BG" dirty="0"/>
              <a:t/>
            </a:r>
            <a:br>
              <a:rPr lang="bg-BG" dirty="0"/>
            </a:b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ли, че…</a:t>
            </a:r>
            <a:endParaRPr lang="bg-BG" dirty="0"/>
          </a:p>
        </p:txBody>
      </p:sp>
      <p:pic>
        <p:nvPicPr>
          <p:cNvPr id="6" name="Контейнер за картина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4" r="13304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Повечето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света се говорят в Азия и Африка. 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Поне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половината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население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земята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двуезично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многоезично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т.е. говори два или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езика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550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Езикови факти</a:t>
            </a:r>
            <a:r>
              <a:rPr lang="bg-BG" dirty="0"/>
              <a:t/>
            </a:r>
            <a:br>
              <a:rPr lang="bg-BG" dirty="0"/>
            </a:b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ли, че…</a:t>
            </a:r>
            <a:endParaRPr lang="bg-BG" dirty="0"/>
          </a:p>
        </p:txBody>
      </p:sp>
      <p:pic>
        <p:nvPicPr>
          <p:cNvPr id="6" name="Контейнер за картина 5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50 000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но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човек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знае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 част от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този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речник. В ежедневен разговор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хората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използват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стотина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едни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3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000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Езикови факти</a:t>
            </a:r>
            <a:r>
              <a:rPr lang="bg-BG" dirty="0"/>
              <a:t/>
            </a:r>
            <a:br>
              <a:rPr lang="bg-BG" dirty="0"/>
            </a:b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ли, че…</a:t>
            </a:r>
            <a:endParaRPr lang="bg-BG" dirty="0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Езиците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непрекъснат контакт и си влияят по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начини.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Английският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е заел много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изрази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миналото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европейските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заемат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много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думи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английски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Контейнер за картина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733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Езикови факти</a:t>
            </a:r>
            <a:r>
              <a:rPr lang="bg-BG" dirty="0"/>
              <a:t/>
            </a:r>
            <a:br>
              <a:rPr lang="bg-BG" dirty="0"/>
            </a:b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ли, че…</a:t>
            </a: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Двуезичността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носи много приноси: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улеснява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изучаването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езици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улеснява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мисловния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насърчава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контакта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хора 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култури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0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Езикови факти</a:t>
            </a:r>
            <a:r>
              <a:rPr lang="bg-BG" dirty="0"/>
              <a:t/>
            </a:r>
            <a:br>
              <a:rPr lang="bg-BG" dirty="0"/>
            </a:br>
            <a:r>
              <a:rPr lang="bg-BG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знаете ли, че…</a:t>
            </a: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5" r="14115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Двуезичността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многоезичността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носят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икономически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преимущества: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тези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говорят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няколко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езика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намират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по-лесно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многоезичните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конкурентноспособни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7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лавие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Езикът е богатството </a:t>
            </a:r>
            <a:b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всеки народ!</a:t>
            </a:r>
            <a:endParaRPr lang="bg-BG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Контейнер за съдържание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738" y="1416844"/>
            <a:ext cx="2948333" cy="2988000"/>
          </a:xfrm>
        </p:spPr>
      </p:pic>
      <p:pic>
        <p:nvPicPr>
          <p:cNvPr id="9" name="Контейнер за съдържание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515" y="1221580"/>
            <a:ext cx="2318963" cy="3276000"/>
          </a:xfrm>
        </p:spPr>
      </p:pic>
    </p:spTree>
    <p:extLst>
      <p:ext uri="{BB962C8B-B14F-4D97-AF65-F5344CB8AC3E}">
        <p14:creationId xmlns:p14="http://schemas.microsoft.com/office/powerpoint/2010/main" val="188789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Учете езици, </a:t>
            </a:r>
            <a:b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да сте духовно богати!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060" y="907315"/>
            <a:ext cx="2278782" cy="2988000"/>
          </a:xfrm>
        </p:spPr>
      </p:pic>
      <p:pic>
        <p:nvPicPr>
          <p:cNvPr id="6" name="Контейнер за съдържание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86" y="943315"/>
            <a:ext cx="2912811" cy="2952000"/>
          </a:xfrm>
        </p:spPr>
      </p:pic>
    </p:spTree>
    <p:extLst>
      <p:ext uri="{BB962C8B-B14F-4D97-AF65-F5344CB8AC3E}">
        <p14:creationId xmlns:p14="http://schemas.microsoft.com/office/powerpoint/2010/main" val="321859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Във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всички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европейски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рамките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седмицата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около 26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септември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провеждат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имат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цел да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насърчават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многоезичието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Стария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континент.</a:t>
            </a: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Контейнер за съдържание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26" y="685800"/>
            <a:ext cx="6045734" cy="3204000"/>
          </a:xfrm>
        </p:spPr>
      </p:pic>
    </p:spTree>
    <p:extLst>
      <p:ext uri="{BB962C8B-B14F-4D97-AF65-F5344CB8AC3E}">
        <p14:creationId xmlns:p14="http://schemas.microsoft.com/office/powerpoint/2010/main" val="17745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разполага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истинско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езиково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съкровище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60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местни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общности,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които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говорят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малцинствен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към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се добавят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езиците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гражданите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произход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други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държави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континенти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Контейнер за съдържание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485" y="915419"/>
            <a:ext cx="4405421" cy="2736000"/>
          </a:xfrm>
        </p:spPr>
      </p:pic>
    </p:spTree>
    <p:extLst>
      <p:ext uri="{BB962C8B-B14F-4D97-AF65-F5344CB8AC3E}">
        <p14:creationId xmlns:p14="http://schemas.microsoft.com/office/powerpoint/2010/main" val="13140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лавие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септември е провъзгласен за Европейски ден на езиците от Съвета на Европа с подкрепата на Европейския съюз на 6 декември 2001 година, която бе обявена за Европейска година на езиците.</a:t>
            </a:r>
            <a:b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type="body" sz="quarter" idx="14"/>
          </p:nvPr>
        </p:nvSpPr>
        <p:spPr>
          <a:xfrm>
            <a:off x="799307" y="4030132"/>
            <a:ext cx="8304210" cy="4572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bg-BG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10" name="Контейнер за картина 9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22" b="24322"/>
          <a:stretch>
            <a:fillRect/>
          </a:stretch>
        </p:blipFill>
        <p:spPr>
          <a:xfrm>
            <a:off x="685803" y="533400"/>
            <a:ext cx="9973168" cy="2880000"/>
          </a:xfrm>
        </p:spPr>
      </p:pic>
    </p:spTree>
    <p:extLst>
      <p:ext uri="{BB962C8B-B14F-4D97-AF65-F5344CB8AC3E}">
        <p14:creationId xmlns:p14="http://schemas.microsoft.com/office/powerpoint/2010/main" val="28363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 цели на </a:t>
            </a:r>
            <a:b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 ден на езиците са:</a:t>
            </a:r>
            <a:b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684212" y="2726871"/>
            <a:ext cx="8535987" cy="3267529"/>
          </a:xfrm>
        </p:spPr>
        <p:txBody>
          <a:bodyPr/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осведоми обществеността за важността от изучаването на чужди езици и да разнообрази обхвата на изучаваните езици, за да повиши нивото на </a:t>
            </a:r>
            <a:r>
              <a:rPr lang="bg-BG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многоезичност</a:t>
            </a:r>
            <a:r>
              <a:rPr 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bg-BG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междукултурно</a:t>
            </a:r>
            <a:r>
              <a:rPr 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разбирателство;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63410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Основните цели на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Европейския </a:t>
            </a:r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ден на езиците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са:</a:t>
            </a:r>
            <a:endParaRPr lang="bg-BG" sz="28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 популяризира 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богатото езиково и културно </a:t>
            </a:r>
            <a:r>
              <a:rPr 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разнообразие </a:t>
            </a:r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Европа.</a:t>
            </a:r>
            <a:endParaRPr lang="bg-B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850006" y="3244334"/>
            <a:ext cx="77616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 насърчи изучаването на чужди езици в </a:t>
            </a:r>
            <a:r>
              <a:rPr lang="bg-BG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Европа;</a:t>
            </a:r>
            <a:endParaRPr lang="bg-BG" sz="2800" dirty="0"/>
          </a:p>
        </p:txBody>
      </p:sp>
    </p:spTree>
    <p:extLst>
      <p:ext uri="{BB962C8B-B14F-4D97-AF65-F5344CB8AC3E}">
        <p14:creationId xmlns:p14="http://schemas.microsoft.com/office/powerpoint/2010/main" val="28836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Европейски езици</a:t>
            </a: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8" r="16268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g-BG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Съществуват около 225 местни езика в Европа, което е около 3% от световните езици. Повечето европейски езици са от </a:t>
            </a:r>
            <a:r>
              <a:rPr lang="bg-BG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индоевропейски произход.</a:t>
            </a:r>
            <a:endParaRPr lang="bg-BG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92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4722812" y="718457"/>
            <a:ext cx="6019800" cy="1872343"/>
          </a:xfrm>
        </p:spPr>
        <p:txBody>
          <a:bodyPr/>
          <a:lstStyle/>
          <a:p>
            <a:r>
              <a:rPr lang="bg-BG" dirty="0" smtClean="0"/>
              <a:t>Европейски езици</a:t>
            </a:r>
            <a:endParaRPr lang="bg-BG" dirty="0"/>
          </a:p>
        </p:txBody>
      </p:sp>
      <p:pic>
        <p:nvPicPr>
          <p:cNvPr id="5" name="Контейнер за картина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55" r="14055"/>
          <a:stretch>
            <a:fillRect/>
          </a:stretch>
        </p:blipFill>
        <p:spPr/>
      </p:pic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към края на 18-ти век, най-разпространеният език в Европа е бил руският, който заменил френския. Броейки само хората, чийто роден език е руският, около 150 милиона говорят </a:t>
            </a:r>
            <a:r>
              <a:rPr lang="bg-B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руски,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следван от немския език - </a:t>
            </a:r>
            <a:r>
              <a:rPr lang="bg-B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мил., турски - </a:t>
            </a:r>
            <a:r>
              <a:rPr lang="bg-B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мил., английски и </a:t>
            </a:r>
            <a:r>
              <a:rPr lang="bg-B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френски по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милиона говорещи, италиански - 60 милиона, </a:t>
            </a:r>
            <a:r>
              <a:rPr lang="bg-B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испански - </a:t>
            </a:r>
            <a:r>
              <a:rPr lang="bg-BG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</a:t>
            </a:r>
            <a:r>
              <a:rPr lang="bg-BG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милиона.</a:t>
            </a:r>
            <a:endParaRPr lang="bg-BG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242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гмент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242</TotalTime>
  <Words>864</Words>
  <Application>Microsoft Office PowerPoint</Application>
  <PresentationFormat>Широк екран</PresentationFormat>
  <Paragraphs>62</Paragraphs>
  <Slides>26</Slides>
  <Notes>0</Notes>
  <HiddenSlides>0</HiddenSlides>
  <MMClips>1</MMClips>
  <ScaleCrop>false</ScaleCrop>
  <HeadingPairs>
    <vt:vector size="6" baseType="variant">
      <vt:variant>
        <vt:lpstr>Използвани шрифтове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26</vt:i4>
      </vt:variant>
    </vt:vector>
  </HeadingPairs>
  <TitlesOfParts>
    <vt:vector size="30" baseType="lpstr">
      <vt:lpstr>Century Gothic</vt:lpstr>
      <vt:lpstr>Times New Roman</vt:lpstr>
      <vt:lpstr>Wingdings 3</vt:lpstr>
      <vt:lpstr>Сегмент</vt:lpstr>
      <vt:lpstr>26 септември европейски ден на езиците</vt:lpstr>
      <vt:lpstr>Европейският ден на езиците се провежда всяка година на 26 септември. На този ден се чества езиковото многообразие на континента</vt:lpstr>
      <vt:lpstr>Във всички европейски държави в рамките на седмицата около 26 септември се провеждат различни инициативи, които имат за цел да насърчават многоезичието на Стария континент.</vt:lpstr>
      <vt:lpstr>Европа разполага с истинско езиково съкровище - 24 официални езика и повече от 60 местни общности, които говорят на регионален или на малцинствен език, а към тях се добавят и езиците на гражданите с произход от други държави и континенти.</vt:lpstr>
      <vt:lpstr>26 септември е провъзгласен за Европейски ден на езиците от Съвета на Европа с подкрепата на Европейския съюз на 6 декември 2001 година, която бе обявена за Европейска година на езиците. </vt:lpstr>
      <vt:lpstr>Основните цели на  Европейския ден на езиците са: </vt:lpstr>
      <vt:lpstr>Основните цели на  Европейския ден на езиците са:</vt:lpstr>
      <vt:lpstr>Европейски езици</vt:lpstr>
      <vt:lpstr>Европейски езици</vt:lpstr>
      <vt:lpstr>Европейски езици</vt:lpstr>
      <vt:lpstr>Многоезичието днес</vt:lpstr>
      <vt:lpstr>Многоезичието днес</vt:lpstr>
      <vt:lpstr>Европейските езици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Презентация на PowerPoint</vt:lpstr>
      <vt:lpstr>Езикови факти знаете ли, че…</vt:lpstr>
      <vt:lpstr>Езикови факти знаете ли, че…</vt:lpstr>
      <vt:lpstr>Езикови факти знаете ли, че…</vt:lpstr>
      <vt:lpstr>Езикови факти знаете ли, че…</vt:lpstr>
      <vt:lpstr>Езикови факти знаете ли, че…</vt:lpstr>
      <vt:lpstr>Езикови факти знаете ли, че…</vt:lpstr>
      <vt:lpstr>Езикът е богатството  на всеки народ!</vt:lpstr>
      <vt:lpstr>Учете езици,  за да сте духовно богати!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26 септември ден на европейските езици</dc:title>
  <dc:creator>User1</dc:creator>
  <cp:lastModifiedBy>User1</cp:lastModifiedBy>
  <cp:revision>57</cp:revision>
  <dcterms:created xsi:type="dcterms:W3CDTF">2015-09-24T12:43:37Z</dcterms:created>
  <dcterms:modified xsi:type="dcterms:W3CDTF">2015-11-28T20:13:43Z</dcterms:modified>
</cp:coreProperties>
</file>