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1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9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10.xml" ContentType="application/vnd.openxmlformats-officedocument.presentationml.slide+xml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slides/slide4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5" r:id="rId20"/>
    <p:sldId id="278" r:id="rId21"/>
    <p:sldId id="277" r:id="rId22"/>
    <p:sldId id="276" r:id="rId23"/>
    <p:sldId id="274" r:id="rId24"/>
    <p:sldId id="279" r:id="rId25"/>
    <p:sldId id="280" r:id="rId26"/>
    <p:sldId id="281" r:id="rId27"/>
    <p:sldId id="282" r:id="rId28"/>
    <p:sldId id="283" r:id="rId29"/>
    <p:sldId id="284" r:id="rId30"/>
  </p:sldIdLst>
  <p:sldSz cx="12192000" cy="6858000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7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37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customXml" Target="../customXml/item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F1770-B367-4C7A-A343-CF2B833938C0}" type="datetimeFigureOut">
              <a:rPr lang="bg-BG" smtClean="0"/>
              <a:t>28.4.2020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15A12-33DC-4E1E-A4E0-F4754D6E5573}" type="slidenum">
              <a:rPr lang="bg-BG" smtClean="0"/>
              <a:t>‹#›</a:t>
            </a:fld>
            <a:endParaRPr lang="bg-BG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1972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F1770-B367-4C7A-A343-CF2B833938C0}" type="datetimeFigureOut">
              <a:rPr lang="bg-BG" smtClean="0"/>
              <a:t>28.4.2020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15A12-33DC-4E1E-A4E0-F4754D6E5573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1958548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F1770-B367-4C7A-A343-CF2B833938C0}" type="datetimeFigureOut">
              <a:rPr lang="bg-BG" smtClean="0"/>
              <a:t>28.4.2020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15A12-33DC-4E1E-A4E0-F4754D6E5573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168156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F1770-B367-4C7A-A343-CF2B833938C0}" type="datetimeFigureOut">
              <a:rPr lang="bg-BG" smtClean="0"/>
              <a:t>28.4.2020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15A12-33DC-4E1E-A4E0-F4754D6E5573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332360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F1770-B367-4C7A-A343-CF2B833938C0}" type="datetimeFigureOut">
              <a:rPr lang="bg-BG" smtClean="0"/>
              <a:t>28.4.2020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15A12-33DC-4E1E-A4E0-F4754D6E5573}" type="slidenum">
              <a:rPr lang="bg-BG" smtClean="0"/>
              <a:t>‹#›</a:t>
            </a:fld>
            <a:endParaRPr lang="bg-BG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8553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F1770-B367-4C7A-A343-CF2B833938C0}" type="datetimeFigureOut">
              <a:rPr lang="bg-BG" smtClean="0"/>
              <a:t>28.4.2020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15A12-33DC-4E1E-A4E0-F4754D6E5573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66603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F1770-B367-4C7A-A343-CF2B833938C0}" type="datetimeFigureOut">
              <a:rPr lang="bg-BG" smtClean="0"/>
              <a:t>28.4.2020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15A12-33DC-4E1E-A4E0-F4754D6E5573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612939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F1770-B367-4C7A-A343-CF2B833938C0}" type="datetimeFigureOut">
              <a:rPr lang="bg-BG" smtClean="0"/>
              <a:t>28.4.2020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15A12-33DC-4E1E-A4E0-F4754D6E5573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409678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F1770-B367-4C7A-A343-CF2B833938C0}" type="datetimeFigureOut">
              <a:rPr lang="bg-BG" smtClean="0"/>
              <a:t>28.4.2020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15A12-33DC-4E1E-A4E0-F4754D6E5573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8712723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87BF1770-B367-4C7A-A343-CF2B833938C0}" type="datetimeFigureOut">
              <a:rPr lang="bg-BG" smtClean="0"/>
              <a:t>28.4.2020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2715A12-33DC-4E1E-A4E0-F4754D6E5573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100753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F1770-B367-4C7A-A343-CF2B833938C0}" type="datetimeFigureOut">
              <a:rPr lang="bg-BG" smtClean="0"/>
              <a:t>28.4.2020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15A12-33DC-4E1E-A4E0-F4754D6E5573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725030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7BF1770-B367-4C7A-A343-CF2B833938C0}" type="datetimeFigureOut">
              <a:rPr lang="bg-BG" smtClean="0"/>
              <a:t>28.4.2020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52715A12-33DC-4E1E-A4E0-F4754D6E5573}" type="slidenum">
              <a:rPr lang="bg-BG" smtClean="0"/>
              <a:t>‹#›</a:t>
            </a:fld>
            <a:endParaRPr lang="bg-BG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5425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English revision </a:t>
            </a:r>
            <a:br>
              <a:rPr lang="en-US" dirty="0" smtClean="0"/>
            </a:br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grade</a:t>
            </a:r>
            <a:endParaRPr lang="bg-B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/>
              <a:t>Mrs. Dineva</a:t>
            </a:r>
          </a:p>
          <a:p>
            <a:pPr algn="ctr"/>
            <a:r>
              <a:rPr lang="en-US" dirty="0" smtClean="0"/>
              <a:t>28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dirty="0" err="1" smtClean="0"/>
              <a:t>april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052508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Check point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Ex. 2 Complete.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0. We </a:t>
            </a:r>
            <a:r>
              <a:rPr lang="en-US" dirty="0" smtClean="0">
                <a:solidFill>
                  <a:srgbClr val="FF0000"/>
                </a:solidFill>
              </a:rPr>
              <a:t>are singing </a:t>
            </a:r>
            <a:r>
              <a:rPr lang="en-US" dirty="0" smtClean="0"/>
              <a:t>(sing)</a:t>
            </a:r>
          </a:p>
          <a:p>
            <a:pPr marL="457200" indent="-457200"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Are you reading </a:t>
            </a:r>
            <a:r>
              <a:rPr lang="en-US" dirty="0" smtClean="0"/>
              <a:t>my story book?</a:t>
            </a:r>
          </a:p>
          <a:p>
            <a:pPr marL="457200" indent="-457200">
              <a:buAutoNum type="arabicPeriod"/>
            </a:pPr>
            <a:r>
              <a:rPr lang="en-US" dirty="0" smtClean="0"/>
              <a:t>They _____________ ( not/ride) their new bikes.</a:t>
            </a:r>
          </a:p>
          <a:p>
            <a:pPr marL="457200" indent="-457200">
              <a:buAutoNum type="arabicPeriod"/>
            </a:pPr>
            <a:r>
              <a:rPr lang="en-US" dirty="0" smtClean="0"/>
              <a:t>It _________________ (rain)</a:t>
            </a:r>
          </a:p>
          <a:p>
            <a:pPr marL="457200" indent="-457200">
              <a:buAutoNum type="arabicPeriod"/>
            </a:pPr>
            <a:r>
              <a:rPr lang="en-US" dirty="0" smtClean="0"/>
              <a:t>They ________________ (jump) up and down.</a:t>
            </a:r>
          </a:p>
          <a:p>
            <a:pPr marL="457200" indent="-457200">
              <a:buAutoNum type="arabicPeriod"/>
            </a:pPr>
            <a:r>
              <a:rPr lang="en-US" dirty="0" smtClean="0"/>
              <a:t>__________________ ( he/listen) to music?</a:t>
            </a:r>
          </a:p>
          <a:p>
            <a:pPr marL="0" indent="0">
              <a:buNone/>
            </a:pP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558569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Check point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Ex. 2 Complete.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0. We </a:t>
            </a:r>
            <a:r>
              <a:rPr lang="en-US" dirty="0" smtClean="0">
                <a:solidFill>
                  <a:srgbClr val="FF0000"/>
                </a:solidFill>
              </a:rPr>
              <a:t>are singing </a:t>
            </a:r>
            <a:r>
              <a:rPr lang="en-US" dirty="0" smtClean="0"/>
              <a:t>(sing)</a:t>
            </a:r>
          </a:p>
          <a:p>
            <a:pPr marL="457200" indent="-457200"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Are you reading </a:t>
            </a:r>
            <a:r>
              <a:rPr lang="en-US" dirty="0" smtClean="0"/>
              <a:t>my story book?</a:t>
            </a:r>
          </a:p>
          <a:p>
            <a:pPr marL="457200" indent="-457200">
              <a:buAutoNum type="arabicPeriod"/>
            </a:pPr>
            <a:r>
              <a:rPr lang="en-US" dirty="0" smtClean="0"/>
              <a:t>They </a:t>
            </a:r>
            <a:r>
              <a:rPr lang="en-US" dirty="0" smtClean="0">
                <a:solidFill>
                  <a:srgbClr val="FF0000"/>
                </a:solidFill>
              </a:rPr>
              <a:t>aren’t riding </a:t>
            </a:r>
            <a:r>
              <a:rPr lang="en-US" dirty="0" smtClean="0"/>
              <a:t>their new bikes.</a:t>
            </a:r>
          </a:p>
          <a:p>
            <a:pPr marL="457200" indent="-457200">
              <a:buAutoNum type="arabicPeriod"/>
            </a:pPr>
            <a:r>
              <a:rPr lang="en-US" dirty="0" smtClean="0"/>
              <a:t>It _________________ (rain)</a:t>
            </a:r>
          </a:p>
          <a:p>
            <a:pPr marL="457200" indent="-457200">
              <a:buAutoNum type="arabicPeriod"/>
            </a:pPr>
            <a:r>
              <a:rPr lang="en-US" dirty="0" smtClean="0"/>
              <a:t>They ________________ (jump) up and down.</a:t>
            </a:r>
          </a:p>
          <a:p>
            <a:pPr marL="457200" indent="-457200">
              <a:buAutoNum type="arabicPeriod"/>
            </a:pPr>
            <a:r>
              <a:rPr lang="en-US" dirty="0" smtClean="0"/>
              <a:t>__________________ ( he/listen) to music?</a:t>
            </a:r>
          </a:p>
          <a:p>
            <a:pPr marL="0" indent="0">
              <a:buNone/>
            </a:pP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815283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Check point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Ex. 2 Complete.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0. We </a:t>
            </a:r>
            <a:r>
              <a:rPr lang="en-US" dirty="0" smtClean="0">
                <a:solidFill>
                  <a:srgbClr val="FF0000"/>
                </a:solidFill>
              </a:rPr>
              <a:t>are singing </a:t>
            </a:r>
            <a:r>
              <a:rPr lang="en-US" dirty="0" smtClean="0"/>
              <a:t>(sing)</a:t>
            </a:r>
          </a:p>
          <a:p>
            <a:pPr marL="457200" indent="-457200"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Are you reading </a:t>
            </a:r>
            <a:r>
              <a:rPr lang="en-US" dirty="0" smtClean="0"/>
              <a:t>my story book?</a:t>
            </a:r>
          </a:p>
          <a:p>
            <a:pPr marL="457200" indent="-457200">
              <a:buAutoNum type="arabicPeriod"/>
            </a:pPr>
            <a:r>
              <a:rPr lang="en-US" dirty="0" smtClean="0"/>
              <a:t>They </a:t>
            </a:r>
            <a:r>
              <a:rPr lang="en-US" dirty="0" smtClean="0">
                <a:solidFill>
                  <a:srgbClr val="FF0000"/>
                </a:solidFill>
              </a:rPr>
              <a:t>aren’t riding </a:t>
            </a:r>
            <a:r>
              <a:rPr lang="en-US" dirty="0" smtClean="0"/>
              <a:t>their new bikes.</a:t>
            </a:r>
          </a:p>
          <a:p>
            <a:pPr marL="457200" indent="-457200">
              <a:buAutoNum type="arabicPeriod"/>
            </a:pPr>
            <a:r>
              <a:rPr lang="en-US" dirty="0" smtClean="0"/>
              <a:t>It </a:t>
            </a:r>
            <a:r>
              <a:rPr lang="en-US" dirty="0" smtClean="0">
                <a:solidFill>
                  <a:srgbClr val="FF0000"/>
                </a:solidFill>
              </a:rPr>
              <a:t>is raining</a:t>
            </a:r>
            <a:r>
              <a:rPr lang="en-US" dirty="0" smtClean="0"/>
              <a:t>.</a:t>
            </a:r>
          </a:p>
          <a:p>
            <a:pPr marL="457200" indent="-457200">
              <a:buAutoNum type="arabicPeriod"/>
            </a:pPr>
            <a:r>
              <a:rPr lang="en-US" dirty="0" smtClean="0"/>
              <a:t>They ________________ (jump) up and down.</a:t>
            </a:r>
          </a:p>
          <a:p>
            <a:pPr marL="457200" indent="-457200">
              <a:buAutoNum type="arabicPeriod"/>
            </a:pPr>
            <a:r>
              <a:rPr lang="en-US" dirty="0" smtClean="0"/>
              <a:t>__________________ ( he/listen) to music?</a:t>
            </a:r>
          </a:p>
          <a:p>
            <a:pPr marL="0" indent="0">
              <a:buNone/>
            </a:pP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867603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Check point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Ex. 2 Complete.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0. We </a:t>
            </a:r>
            <a:r>
              <a:rPr lang="en-US" dirty="0" smtClean="0">
                <a:solidFill>
                  <a:srgbClr val="FF0000"/>
                </a:solidFill>
              </a:rPr>
              <a:t>are singing </a:t>
            </a:r>
            <a:r>
              <a:rPr lang="en-US" dirty="0" smtClean="0"/>
              <a:t>(sing)</a:t>
            </a:r>
          </a:p>
          <a:p>
            <a:pPr marL="457200" indent="-457200"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Are you reading </a:t>
            </a:r>
            <a:r>
              <a:rPr lang="en-US" dirty="0" smtClean="0"/>
              <a:t>my story book?</a:t>
            </a:r>
          </a:p>
          <a:p>
            <a:pPr marL="457200" indent="-457200">
              <a:buAutoNum type="arabicPeriod"/>
            </a:pPr>
            <a:r>
              <a:rPr lang="en-US" dirty="0" smtClean="0"/>
              <a:t>They </a:t>
            </a:r>
            <a:r>
              <a:rPr lang="en-US" dirty="0" smtClean="0">
                <a:solidFill>
                  <a:srgbClr val="FF0000"/>
                </a:solidFill>
              </a:rPr>
              <a:t>aren’t riding </a:t>
            </a:r>
            <a:r>
              <a:rPr lang="en-US" dirty="0" smtClean="0"/>
              <a:t>their new bikes.</a:t>
            </a:r>
          </a:p>
          <a:p>
            <a:pPr marL="457200" indent="-457200">
              <a:buAutoNum type="arabicPeriod"/>
            </a:pPr>
            <a:r>
              <a:rPr lang="en-US" dirty="0" smtClean="0"/>
              <a:t>It </a:t>
            </a:r>
            <a:r>
              <a:rPr lang="en-US" dirty="0" smtClean="0">
                <a:solidFill>
                  <a:srgbClr val="FF0000"/>
                </a:solidFill>
              </a:rPr>
              <a:t>is raining</a:t>
            </a:r>
            <a:r>
              <a:rPr lang="en-US" dirty="0" smtClean="0"/>
              <a:t>.</a:t>
            </a:r>
          </a:p>
          <a:p>
            <a:pPr marL="457200" indent="-457200">
              <a:buAutoNum type="arabicPeriod"/>
            </a:pPr>
            <a:r>
              <a:rPr lang="en-US" dirty="0" smtClean="0"/>
              <a:t>They </a:t>
            </a:r>
            <a:r>
              <a:rPr lang="en-US" dirty="0" smtClean="0">
                <a:solidFill>
                  <a:srgbClr val="FF0000"/>
                </a:solidFill>
              </a:rPr>
              <a:t>are jumping </a:t>
            </a:r>
            <a:r>
              <a:rPr lang="en-US" dirty="0" smtClean="0"/>
              <a:t>up and down.</a:t>
            </a:r>
          </a:p>
          <a:p>
            <a:pPr marL="457200" indent="-457200">
              <a:buAutoNum type="arabicPeriod"/>
            </a:pPr>
            <a:r>
              <a:rPr lang="en-US" dirty="0" smtClean="0"/>
              <a:t>__________________ ( he/listen) to music?</a:t>
            </a:r>
          </a:p>
          <a:p>
            <a:pPr marL="0" indent="0">
              <a:buNone/>
            </a:pP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702103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Check point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Ex. 2 Complete.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0. We </a:t>
            </a:r>
            <a:r>
              <a:rPr lang="en-US" dirty="0" smtClean="0">
                <a:solidFill>
                  <a:srgbClr val="FF0000"/>
                </a:solidFill>
              </a:rPr>
              <a:t>are singing </a:t>
            </a:r>
            <a:r>
              <a:rPr lang="en-US" dirty="0" smtClean="0"/>
              <a:t>(sing)</a:t>
            </a:r>
          </a:p>
          <a:p>
            <a:pPr marL="457200" indent="-457200"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Are you reading </a:t>
            </a:r>
            <a:r>
              <a:rPr lang="en-US" dirty="0" smtClean="0"/>
              <a:t>my story book?</a:t>
            </a:r>
          </a:p>
          <a:p>
            <a:pPr marL="457200" indent="-457200">
              <a:buAutoNum type="arabicPeriod"/>
            </a:pPr>
            <a:r>
              <a:rPr lang="en-US" dirty="0" smtClean="0"/>
              <a:t>They </a:t>
            </a:r>
            <a:r>
              <a:rPr lang="en-US" dirty="0" smtClean="0">
                <a:solidFill>
                  <a:srgbClr val="FF0000"/>
                </a:solidFill>
              </a:rPr>
              <a:t>aren’t riding </a:t>
            </a:r>
            <a:r>
              <a:rPr lang="en-US" dirty="0" smtClean="0"/>
              <a:t>their new bikes.</a:t>
            </a:r>
          </a:p>
          <a:p>
            <a:pPr marL="457200" indent="-457200">
              <a:buAutoNum type="arabicPeriod"/>
            </a:pPr>
            <a:r>
              <a:rPr lang="en-US" dirty="0" smtClean="0"/>
              <a:t>It </a:t>
            </a:r>
            <a:r>
              <a:rPr lang="en-US" dirty="0" smtClean="0">
                <a:solidFill>
                  <a:srgbClr val="FF0000"/>
                </a:solidFill>
              </a:rPr>
              <a:t>is raining</a:t>
            </a:r>
            <a:r>
              <a:rPr lang="en-US" dirty="0" smtClean="0"/>
              <a:t>.</a:t>
            </a:r>
          </a:p>
          <a:p>
            <a:pPr marL="457200" indent="-457200">
              <a:buAutoNum type="arabicPeriod"/>
            </a:pPr>
            <a:r>
              <a:rPr lang="en-US" dirty="0" smtClean="0"/>
              <a:t>They </a:t>
            </a:r>
            <a:r>
              <a:rPr lang="en-US" dirty="0" smtClean="0">
                <a:solidFill>
                  <a:srgbClr val="FF0000"/>
                </a:solidFill>
              </a:rPr>
              <a:t>are jumping </a:t>
            </a:r>
            <a:r>
              <a:rPr lang="en-US" dirty="0" smtClean="0"/>
              <a:t>up and down.</a:t>
            </a:r>
          </a:p>
          <a:p>
            <a:pPr marL="457200" indent="-457200"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Is he listening </a:t>
            </a:r>
            <a:r>
              <a:rPr lang="en-US" dirty="0" smtClean="0"/>
              <a:t>to music?</a:t>
            </a:r>
          </a:p>
          <a:p>
            <a:pPr marL="0" indent="0">
              <a:buNone/>
            </a:pP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516504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Check point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Ex. 3 Look, read and write the names.</a:t>
            </a:r>
          </a:p>
          <a:p>
            <a:endParaRPr lang="en-US" dirty="0"/>
          </a:p>
          <a:p>
            <a:r>
              <a:rPr lang="en-US" dirty="0" smtClean="0"/>
              <a:t>0. </a:t>
            </a:r>
            <a:r>
              <a:rPr lang="en-US" dirty="0" smtClean="0">
                <a:solidFill>
                  <a:srgbClr val="FF0000"/>
                </a:solidFill>
              </a:rPr>
              <a:t>Ruby </a:t>
            </a:r>
            <a:r>
              <a:rPr lang="en-US" dirty="0" smtClean="0"/>
              <a:t>is flying a kite.</a:t>
            </a:r>
          </a:p>
          <a:p>
            <a:r>
              <a:rPr lang="en-US" dirty="0" smtClean="0"/>
              <a:t>1. __________ is riding a bike.</a:t>
            </a:r>
          </a:p>
          <a:p>
            <a:r>
              <a:rPr lang="en-US" dirty="0" smtClean="0"/>
              <a:t>2. __________ is watching TV.</a:t>
            </a:r>
          </a:p>
          <a:p>
            <a:r>
              <a:rPr lang="en-US" dirty="0" smtClean="0"/>
              <a:t>3. __________ is fishing.</a:t>
            </a:r>
          </a:p>
          <a:p>
            <a:r>
              <a:rPr lang="en-US" dirty="0" smtClean="0"/>
              <a:t>4. __________ is picking flowers.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575437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Check point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Ex. 3 Look, read and write the names.</a:t>
            </a:r>
          </a:p>
          <a:p>
            <a:endParaRPr lang="en-US" dirty="0"/>
          </a:p>
          <a:p>
            <a:r>
              <a:rPr lang="en-US" dirty="0" smtClean="0"/>
              <a:t>0. </a:t>
            </a:r>
            <a:r>
              <a:rPr lang="en-US" dirty="0" smtClean="0">
                <a:solidFill>
                  <a:srgbClr val="FF0000"/>
                </a:solidFill>
              </a:rPr>
              <a:t>Ruby </a:t>
            </a:r>
            <a:r>
              <a:rPr lang="en-US" dirty="0" smtClean="0"/>
              <a:t>is flying a kite.</a:t>
            </a:r>
          </a:p>
          <a:p>
            <a:r>
              <a:rPr lang="en-US" dirty="0" smtClean="0"/>
              <a:t>1. </a:t>
            </a:r>
            <a:r>
              <a:rPr lang="en-US" dirty="0" smtClean="0">
                <a:solidFill>
                  <a:srgbClr val="FF0000"/>
                </a:solidFill>
              </a:rPr>
              <a:t>Max</a:t>
            </a:r>
            <a:r>
              <a:rPr lang="en-US" dirty="0" smtClean="0"/>
              <a:t> is riding a bike.</a:t>
            </a:r>
          </a:p>
          <a:p>
            <a:r>
              <a:rPr lang="en-US" dirty="0" smtClean="0"/>
              <a:t>2. __________ is watching TV.</a:t>
            </a:r>
          </a:p>
          <a:p>
            <a:r>
              <a:rPr lang="en-US" dirty="0" smtClean="0"/>
              <a:t>3. __________ is fishing.</a:t>
            </a:r>
          </a:p>
          <a:p>
            <a:r>
              <a:rPr lang="en-US" dirty="0" smtClean="0"/>
              <a:t>4. __________ is picking flowers.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248542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Check point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Ex. 3 Look, read and write the names.</a:t>
            </a:r>
          </a:p>
          <a:p>
            <a:endParaRPr lang="en-US" dirty="0"/>
          </a:p>
          <a:p>
            <a:r>
              <a:rPr lang="en-US" dirty="0" smtClean="0"/>
              <a:t>0. </a:t>
            </a:r>
            <a:r>
              <a:rPr lang="en-US" dirty="0" smtClean="0">
                <a:solidFill>
                  <a:srgbClr val="FF0000"/>
                </a:solidFill>
              </a:rPr>
              <a:t>Ruby </a:t>
            </a:r>
            <a:r>
              <a:rPr lang="en-US" dirty="0" smtClean="0"/>
              <a:t>is flying a kite.</a:t>
            </a:r>
          </a:p>
          <a:p>
            <a:r>
              <a:rPr lang="en-US" dirty="0" smtClean="0"/>
              <a:t>1. </a:t>
            </a:r>
            <a:r>
              <a:rPr lang="en-US" dirty="0" smtClean="0">
                <a:solidFill>
                  <a:srgbClr val="FF0000"/>
                </a:solidFill>
              </a:rPr>
              <a:t>Max</a:t>
            </a:r>
            <a:r>
              <a:rPr lang="en-US" dirty="0" smtClean="0"/>
              <a:t> is riding a bike.</a:t>
            </a:r>
          </a:p>
          <a:p>
            <a:r>
              <a:rPr lang="en-US" dirty="0" smtClean="0"/>
              <a:t>2. </a:t>
            </a:r>
            <a:r>
              <a:rPr lang="en-US" dirty="0" smtClean="0">
                <a:solidFill>
                  <a:srgbClr val="FF0000"/>
                </a:solidFill>
              </a:rPr>
              <a:t>Flora</a:t>
            </a:r>
            <a:r>
              <a:rPr lang="en-US" dirty="0" smtClean="0"/>
              <a:t> is watching TV.</a:t>
            </a:r>
          </a:p>
          <a:p>
            <a:r>
              <a:rPr lang="en-US" dirty="0" smtClean="0"/>
              <a:t>3. __________ is fishing.</a:t>
            </a:r>
          </a:p>
          <a:p>
            <a:r>
              <a:rPr lang="en-US" dirty="0" smtClean="0"/>
              <a:t>4. __________ is picking flowers.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540907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Check point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Ex. 3 Look, read and write the names.</a:t>
            </a:r>
          </a:p>
          <a:p>
            <a:endParaRPr lang="en-US" dirty="0"/>
          </a:p>
          <a:p>
            <a:r>
              <a:rPr lang="en-US" dirty="0" smtClean="0"/>
              <a:t>0. </a:t>
            </a:r>
            <a:r>
              <a:rPr lang="en-US" dirty="0" smtClean="0">
                <a:solidFill>
                  <a:srgbClr val="FF0000"/>
                </a:solidFill>
              </a:rPr>
              <a:t>Ruby </a:t>
            </a:r>
            <a:r>
              <a:rPr lang="en-US" dirty="0" smtClean="0"/>
              <a:t>is flying a kite.</a:t>
            </a:r>
          </a:p>
          <a:p>
            <a:r>
              <a:rPr lang="en-US" dirty="0" smtClean="0"/>
              <a:t>1. </a:t>
            </a:r>
            <a:r>
              <a:rPr lang="en-US" dirty="0" smtClean="0">
                <a:solidFill>
                  <a:srgbClr val="FF0000"/>
                </a:solidFill>
              </a:rPr>
              <a:t>Max</a:t>
            </a:r>
            <a:r>
              <a:rPr lang="en-US" dirty="0" smtClean="0"/>
              <a:t> is riding a bike.</a:t>
            </a:r>
          </a:p>
          <a:p>
            <a:r>
              <a:rPr lang="en-US" dirty="0" smtClean="0"/>
              <a:t>2. </a:t>
            </a:r>
            <a:r>
              <a:rPr lang="en-US" dirty="0" smtClean="0">
                <a:solidFill>
                  <a:srgbClr val="FF0000"/>
                </a:solidFill>
              </a:rPr>
              <a:t>Flora</a:t>
            </a:r>
            <a:r>
              <a:rPr lang="en-US" dirty="0" smtClean="0"/>
              <a:t> is watching TV.</a:t>
            </a:r>
          </a:p>
          <a:p>
            <a:r>
              <a:rPr lang="en-US" dirty="0" smtClean="0"/>
              <a:t>3. </a:t>
            </a:r>
            <a:r>
              <a:rPr lang="en-US" dirty="0" smtClean="0">
                <a:solidFill>
                  <a:srgbClr val="FF0000"/>
                </a:solidFill>
              </a:rPr>
              <a:t>Leo</a:t>
            </a:r>
            <a:r>
              <a:rPr lang="en-US" dirty="0" smtClean="0"/>
              <a:t> is fishing.</a:t>
            </a:r>
          </a:p>
          <a:p>
            <a:r>
              <a:rPr lang="en-US" dirty="0" smtClean="0"/>
              <a:t>4. __________ is picking flowers.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60447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Check point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Ex. 3 Look, read and write the names.</a:t>
            </a:r>
          </a:p>
          <a:p>
            <a:endParaRPr lang="en-US" dirty="0"/>
          </a:p>
          <a:p>
            <a:r>
              <a:rPr lang="en-US" dirty="0" smtClean="0"/>
              <a:t>0. </a:t>
            </a:r>
            <a:r>
              <a:rPr lang="en-US" dirty="0" smtClean="0">
                <a:solidFill>
                  <a:srgbClr val="FF0000"/>
                </a:solidFill>
              </a:rPr>
              <a:t>Ruby </a:t>
            </a:r>
            <a:r>
              <a:rPr lang="en-US" dirty="0" smtClean="0"/>
              <a:t>is flying a kite.</a:t>
            </a:r>
          </a:p>
          <a:p>
            <a:r>
              <a:rPr lang="en-US" dirty="0" smtClean="0"/>
              <a:t>1. </a:t>
            </a:r>
            <a:r>
              <a:rPr lang="en-US" dirty="0" smtClean="0">
                <a:solidFill>
                  <a:srgbClr val="FF0000"/>
                </a:solidFill>
              </a:rPr>
              <a:t>Max</a:t>
            </a:r>
            <a:r>
              <a:rPr lang="en-US" dirty="0" smtClean="0"/>
              <a:t> is riding a bike.</a:t>
            </a:r>
          </a:p>
          <a:p>
            <a:r>
              <a:rPr lang="en-US" dirty="0" smtClean="0"/>
              <a:t>2. </a:t>
            </a:r>
            <a:r>
              <a:rPr lang="en-US" dirty="0" smtClean="0">
                <a:solidFill>
                  <a:srgbClr val="FF0000"/>
                </a:solidFill>
              </a:rPr>
              <a:t>Flora</a:t>
            </a:r>
            <a:r>
              <a:rPr lang="en-US" dirty="0" smtClean="0"/>
              <a:t> is watching TV.</a:t>
            </a:r>
          </a:p>
          <a:p>
            <a:r>
              <a:rPr lang="en-US" dirty="0" smtClean="0"/>
              <a:t>3. </a:t>
            </a:r>
            <a:r>
              <a:rPr lang="en-US" dirty="0" smtClean="0">
                <a:solidFill>
                  <a:srgbClr val="FF0000"/>
                </a:solidFill>
              </a:rPr>
              <a:t>Leo</a:t>
            </a:r>
            <a:r>
              <a:rPr lang="en-US" dirty="0" smtClean="0"/>
              <a:t> is fishing.</a:t>
            </a:r>
          </a:p>
          <a:p>
            <a:r>
              <a:rPr lang="en-US" dirty="0" smtClean="0"/>
              <a:t>4. </a:t>
            </a:r>
            <a:r>
              <a:rPr lang="en-US" dirty="0" smtClean="0">
                <a:solidFill>
                  <a:srgbClr val="FF0000"/>
                </a:solidFill>
              </a:rPr>
              <a:t>Eva</a:t>
            </a:r>
            <a:r>
              <a:rPr lang="en-US" dirty="0" smtClean="0"/>
              <a:t> is picking flowers.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061477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Check point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Ex.1 Look and write.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0. d</a:t>
            </a:r>
            <a:r>
              <a:rPr lang="en-US" sz="2400" dirty="0" smtClean="0">
                <a:solidFill>
                  <a:srgbClr val="FF0000"/>
                </a:solidFill>
              </a:rPr>
              <a:t>res</a:t>
            </a:r>
            <a:r>
              <a:rPr lang="en-US" sz="2400" dirty="0" smtClean="0">
                <a:solidFill>
                  <a:schemeClr val="tx1"/>
                </a:solidFill>
              </a:rPr>
              <a:t>s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1. c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_ _ t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2. T-s_ _ _ t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3. b _ _ _ s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4.  j _ _ _ _ t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5. </a:t>
            </a:r>
            <a:r>
              <a:rPr lang="en-US" sz="2400" dirty="0" err="1" smtClean="0">
                <a:solidFill>
                  <a:schemeClr val="tx1"/>
                </a:solidFill>
              </a:rPr>
              <a:t>tr</a:t>
            </a:r>
            <a:r>
              <a:rPr lang="en-US" sz="2400" dirty="0" smtClean="0">
                <a:solidFill>
                  <a:schemeClr val="tx1"/>
                </a:solidFill>
              </a:rPr>
              <a:t> _ u _ r s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123271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Check point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Ex. 4 Read and complete.</a:t>
            </a:r>
          </a:p>
          <a:p>
            <a:endParaRPr lang="en-US" sz="2400" dirty="0" smtClean="0"/>
          </a:p>
          <a:p>
            <a:r>
              <a:rPr lang="en-US" sz="2400" dirty="0" smtClean="0"/>
              <a:t>A: What’s the weather like?</a:t>
            </a:r>
          </a:p>
          <a:p>
            <a:r>
              <a:rPr lang="en-US" sz="2400" dirty="0" smtClean="0"/>
              <a:t>B: </a:t>
            </a:r>
            <a:r>
              <a:rPr lang="en-US" sz="2400" dirty="0" smtClean="0">
                <a:solidFill>
                  <a:schemeClr val="tx1"/>
                </a:solidFill>
              </a:rPr>
              <a:t>It’s hot and it’s </a:t>
            </a:r>
            <a:r>
              <a:rPr lang="en-US" sz="2400" dirty="0" smtClean="0">
                <a:solidFill>
                  <a:srgbClr val="FF0000"/>
                </a:solidFill>
              </a:rPr>
              <a:t>……………..</a:t>
            </a:r>
          </a:p>
          <a:p>
            <a:endParaRPr lang="en-US" sz="2400" dirty="0"/>
          </a:p>
          <a:p>
            <a:r>
              <a:rPr lang="en-US" sz="2400" dirty="0" smtClean="0"/>
              <a:t>B: It’s cold and it’s </a:t>
            </a:r>
            <a:r>
              <a:rPr lang="en-US" sz="2400" dirty="0" smtClean="0">
                <a:solidFill>
                  <a:srgbClr val="FF0000"/>
                </a:solidFill>
              </a:rPr>
              <a:t>…………….</a:t>
            </a:r>
          </a:p>
          <a:p>
            <a:endParaRPr lang="en-US" sz="2400" dirty="0">
              <a:solidFill>
                <a:srgbClr val="FF0000"/>
              </a:solidFill>
            </a:endParaRPr>
          </a:p>
          <a:p>
            <a:r>
              <a:rPr lang="en-US" sz="2400" dirty="0" smtClean="0">
                <a:solidFill>
                  <a:schemeClr val="tx1"/>
                </a:solidFill>
              </a:rPr>
              <a:t>B: It’s windy and it’s </a:t>
            </a:r>
            <a:r>
              <a:rPr lang="en-US" sz="2400" dirty="0" smtClean="0">
                <a:solidFill>
                  <a:srgbClr val="FF0000"/>
                </a:solidFill>
              </a:rPr>
              <a:t>……………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7364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Check point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Ex. 4 Read and complete.</a:t>
            </a:r>
          </a:p>
          <a:p>
            <a:r>
              <a:rPr lang="en-US" sz="2400" dirty="0" smtClean="0"/>
              <a:t>A: What’s the weather like?</a:t>
            </a:r>
          </a:p>
          <a:p>
            <a:r>
              <a:rPr lang="en-US" sz="2400" dirty="0" smtClean="0"/>
              <a:t>B: </a:t>
            </a:r>
            <a:r>
              <a:rPr lang="en-US" sz="2400" dirty="0" smtClean="0">
                <a:solidFill>
                  <a:schemeClr val="tx1"/>
                </a:solidFill>
              </a:rPr>
              <a:t>It’s hot and it’s </a:t>
            </a:r>
            <a:r>
              <a:rPr lang="en-US" sz="2400" dirty="0" smtClean="0">
                <a:solidFill>
                  <a:srgbClr val="FF0000"/>
                </a:solidFill>
              </a:rPr>
              <a:t>sunny.</a:t>
            </a:r>
          </a:p>
          <a:p>
            <a:endParaRPr lang="en-US" sz="2400" dirty="0"/>
          </a:p>
          <a:p>
            <a:r>
              <a:rPr lang="en-US" sz="2400" dirty="0" smtClean="0"/>
              <a:t>B: It’s cold and it’s </a:t>
            </a:r>
            <a:r>
              <a:rPr lang="en-US" sz="2400" dirty="0" smtClean="0">
                <a:solidFill>
                  <a:srgbClr val="FF0000"/>
                </a:solidFill>
              </a:rPr>
              <a:t>…………….</a:t>
            </a:r>
          </a:p>
          <a:p>
            <a:endParaRPr lang="en-US" sz="2400" dirty="0">
              <a:solidFill>
                <a:srgbClr val="FF0000"/>
              </a:solidFill>
            </a:endParaRPr>
          </a:p>
          <a:p>
            <a:r>
              <a:rPr lang="en-US" sz="2400" dirty="0" smtClean="0">
                <a:solidFill>
                  <a:schemeClr val="tx1"/>
                </a:solidFill>
              </a:rPr>
              <a:t>B: It’s windy and it’s </a:t>
            </a:r>
            <a:r>
              <a:rPr lang="en-US" sz="2400" dirty="0" smtClean="0">
                <a:solidFill>
                  <a:srgbClr val="FF0000"/>
                </a:solidFill>
              </a:rPr>
              <a:t>……………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3733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Check point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Ex. 4 Read and complete.</a:t>
            </a:r>
          </a:p>
          <a:p>
            <a:r>
              <a:rPr lang="en-US" sz="2400" dirty="0" smtClean="0"/>
              <a:t>A: What’s the weather like?</a:t>
            </a:r>
          </a:p>
          <a:p>
            <a:r>
              <a:rPr lang="en-US" sz="2400" dirty="0" smtClean="0"/>
              <a:t>B: </a:t>
            </a:r>
            <a:r>
              <a:rPr lang="en-US" sz="2400" dirty="0" smtClean="0">
                <a:solidFill>
                  <a:schemeClr val="tx1"/>
                </a:solidFill>
              </a:rPr>
              <a:t>It’s hot and it’s </a:t>
            </a:r>
            <a:r>
              <a:rPr lang="en-US" sz="2400" dirty="0" smtClean="0">
                <a:solidFill>
                  <a:srgbClr val="FF0000"/>
                </a:solidFill>
              </a:rPr>
              <a:t>sunny.</a:t>
            </a:r>
          </a:p>
          <a:p>
            <a:endParaRPr lang="en-US" sz="2400" dirty="0"/>
          </a:p>
          <a:p>
            <a:r>
              <a:rPr lang="en-US" sz="2400" dirty="0" smtClean="0"/>
              <a:t>B: It’s cold and it’s </a:t>
            </a:r>
            <a:r>
              <a:rPr lang="en-US" sz="2400" dirty="0" smtClean="0">
                <a:solidFill>
                  <a:srgbClr val="FF0000"/>
                </a:solidFill>
              </a:rPr>
              <a:t>snowing.</a:t>
            </a:r>
          </a:p>
          <a:p>
            <a:endParaRPr lang="en-US" sz="2400" dirty="0">
              <a:solidFill>
                <a:srgbClr val="FF0000"/>
              </a:solidFill>
            </a:endParaRPr>
          </a:p>
          <a:p>
            <a:r>
              <a:rPr lang="en-US" sz="2400" dirty="0" smtClean="0">
                <a:solidFill>
                  <a:schemeClr val="tx1"/>
                </a:solidFill>
              </a:rPr>
              <a:t>B: It’s windy and it’s </a:t>
            </a:r>
            <a:r>
              <a:rPr lang="en-US" sz="2400" dirty="0" smtClean="0">
                <a:solidFill>
                  <a:srgbClr val="FF0000"/>
                </a:solidFill>
              </a:rPr>
              <a:t>……………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0394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Check point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Ex. 4 Read and complete.</a:t>
            </a:r>
          </a:p>
          <a:p>
            <a:r>
              <a:rPr lang="en-US" sz="2400" dirty="0" smtClean="0"/>
              <a:t>A: What’s the weather like?</a:t>
            </a:r>
          </a:p>
          <a:p>
            <a:r>
              <a:rPr lang="en-US" sz="2400" dirty="0" smtClean="0"/>
              <a:t>B: </a:t>
            </a:r>
            <a:r>
              <a:rPr lang="en-US" sz="2400" dirty="0" smtClean="0">
                <a:solidFill>
                  <a:schemeClr val="tx1"/>
                </a:solidFill>
              </a:rPr>
              <a:t>It’s hot and it’s </a:t>
            </a:r>
            <a:r>
              <a:rPr lang="en-US" sz="2400" dirty="0" smtClean="0">
                <a:solidFill>
                  <a:srgbClr val="FF0000"/>
                </a:solidFill>
              </a:rPr>
              <a:t>sunny.</a:t>
            </a:r>
          </a:p>
          <a:p>
            <a:endParaRPr lang="en-US" sz="2400" dirty="0"/>
          </a:p>
          <a:p>
            <a:r>
              <a:rPr lang="en-US" sz="2400" dirty="0" smtClean="0"/>
              <a:t>B: It’s cold and it’s </a:t>
            </a:r>
            <a:r>
              <a:rPr lang="en-US" sz="2400" dirty="0" smtClean="0">
                <a:solidFill>
                  <a:srgbClr val="FF0000"/>
                </a:solidFill>
              </a:rPr>
              <a:t>snowing.</a:t>
            </a:r>
          </a:p>
          <a:p>
            <a:endParaRPr lang="en-US" sz="2400" dirty="0">
              <a:solidFill>
                <a:srgbClr val="FF0000"/>
              </a:solidFill>
            </a:endParaRPr>
          </a:p>
          <a:p>
            <a:r>
              <a:rPr lang="en-US" sz="2400" dirty="0" smtClean="0">
                <a:solidFill>
                  <a:schemeClr val="tx1"/>
                </a:solidFill>
              </a:rPr>
              <a:t>B: It’s windy and it’s </a:t>
            </a:r>
            <a:r>
              <a:rPr lang="en-US" sz="2400" dirty="0" smtClean="0">
                <a:solidFill>
                  <a:srgbClr val="FF0000"/>
                </a:solidFill>
              </a:rPr>
              <a:t>raining.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6457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Check point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569354"/>
          </a:xfrm>
        </p:spPr>
        <p:txBody>
          <a:bodyPr>
            <a:normAutofit lnSpcReduction="10000"/>
          </a:bodyPr>
          <a:lstStyle/>
          <a:p>
            <a:r>
              <a:rPr lang="en-US" sz="1800" dirty="0" smtClean="0"/>
              <a:t>Ex. 6 Look, read and write one-word answers.</a:t>
            </a:r>
          </a:p>
          <a:p>
            <a:r>
              <a:rPr lang="en-US" sz="1800" dirty="0" smtClean="0"/>
              <a:t>1. What’s the weather like?</a:t>
            </a:r>
          </a:p>
          <a:p>
            <a:r>
              <a:rPr lang="en-US" sz="1800" dirty="0" smtClean="0"/>
              <a:t>Hot and ……………</a:t>
            </a:r>
          </a:p>
          <a:p>
            <a:r>
              <a:rPr lang="en-US" sz="1800" dirty="0" smtClean="0"/>
              <a:t>2. What’s the boy doing?</a:t>
            </a:r>
          </a:p>
          <a:p>
            <a:r>
              <a:rPr lang="en-US" sz="1800" dirty="0" smtClean="0"/>
              <a:t>Riding a ………….</a:t>
            </a:r>
          </a:p>
          <a:p>
            <a:r>
              <a:rPr lang="en-US" sz="1800" dirty="0" smtClean="0"/>
              <a:t>3. What’s the girl flying?</a:t>
            </a:r>
          </a:p>
          <a:p>
            <a:r>
              <a:rPr lang="en-US" sz="1800" dirty="0" smtClean="0"/>
              <a:t>A ………………..</a:t>
            </a:r>
          </a:p>
          <a:p>
            <a:r>
              <a:rPr lang="en-US" sz="1800" dirty="0" smtClean="0"/>
              <a:t>4. What’s Mum doing?</a:t>
            </a:r>
          </a:p>
          <a:p>
            <a:r>
              <a:rPr lang="en-US" sz="1800" dirty="0" smtClean="0"/>
              <a:t>…………………………..</a:t>
            </a:r>
          </a:p>
          <a:p>
            <a:r>
              <a:rPr lang="en-US" sz="1800" dirty="0" smtClean="0"/>
              <a:t>5. What’s the dog doing?</a:t>
            </a:r>
          </a:p>
          <a:p>
            <a:r>
              <a:rPr lang="en-US" sz="1800" dirty="0" smtClean="0"/>
              <a:t>……………………………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6397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Check point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569354"/>
          </a:xfrm>
        </p:spPr>
        <p:txBody>
          <a:bodyPr>
            <a:normAutofit lnSpcReduction="10000"/>
          </a:bodyPr>
          <a:lstStyle/>
          <a:p>
            <a:r>
              <a:rPr lang="en-US" sz="1800" dirty="0" smtClean="0"/>
              <a:t>Ex. 6 Look, read and write one-word answers.</a:t>
            </a:r>
          </a:p>
          <a:p>
            <a:r>
              <a:rPr lang="en-US" sz="1800" dirty="0" smtClean="0"/>
              <a:t>1. What’s the weather like?</a:t>
            </a:r>
          </a:p>
          <a:p>
            <a:r>
              <a:rPr lang="en-US" sz="1800" dirty="0" smtClean="0">
                <a:solidFill>
                  <a:schemeClr val="tx1"/>
                </a:solidFill>
              </a:rPr>
              <a:t>Hot and </a:t>
            </a:r>
            <a:r>
              <a:rPr lang="en-US" sz="1800" dirty="0" smtClean="0">
                <a:solidFill>
                  <a:srgbClr val="FF0000"/>
                </a:solidFill>
              </a:rPr>
              <a:t>sunny.</a:t>
            </a:r>
          </a:p>
          <a:p>
            <a:r>
              <a:rPr lang="en-US" sz="1800" dirty="0" smtClean="0"/>
              <a:t>2. What’s the boy doing?</a:t>
            </a:r>
          </a:p>
          <a:p>
            <a:r>
              <a:rPr lang="en-US" sz="1800" dirty="0" smtClean="0"/>
              <a:t>Riding a ………….</a:t>
            </a:r>
          </a:p>
          <a:p>
            <a:r>
              <a:rPr lang="en-US" sz="1800" dirty="0" smtClean="0"/>
              <a:t>3. What’s the girl flying?</a:t>
            </a:r>
          </a:p>
          <a:p>
            <a:r>
              <a:rPr lang="en-US" sz="1800" dirty="0" smtClean="0"/>
              <a:t>A ………………..</a:t>
            </a:r>
          </a:p>
          <a:p>
            <a:r>
              <a:rPr lang="en-US" sz="1800" dirty="0" smtClean="0"/>
              <a:t>4. What’s Mum doing?</a:t>
            </a:r>
          </a:p>
          <a:p>
            <a:r>
              <a:rPr lang="en-US" sz="1800" dirty="0" smtClean="0"/>
              <a:t>…………………………..</a:t>
            </a:r>
          </a:p>
          <a:p>
            <a:r>
              <a:rPr lang="en-US" sz="1800" dirty="0" smtClean="0"/>
              <a:t>5. What’s the dog doing?</a:t>
            </a:r>
          </a:p>
          <a:p>
            <a:r>
              <a:rPr lang="en-US" sz="1800" dirty="0" smtClean="0"/>
              <a:t>……………………………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63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Check point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569354"/>
          </a:xfrm>
        </p:spPr>
        <p:txBody>
          <a:bodyPr>
            <a:normAutofit lnSpcReduction="10000"/>
          </a:bodyPr>
          <a:lstStyle/>
          <a:p>
            <a:r>
              <a:rPr lang="en-US" sz="1800" dirty="0" smtClean="0"/>
              <a:t>Ex. 6 Look, read and write one-word answers.</a:t>
            </a:r>
          </a:p>
          <a:p>
            <a:r>
              <a:rPr lang="en-US" sz="1800" dirty="0" smtClean="0"/>
              <a:t>1. What’s the weather like?</a:t>
            </a:r>
          </a:p>
          <a:p>
            <a:r>
              <a:rPr lang="en-US" sz="1800" dirty="0" smtClean="0">
                <a:solidFill>
                  <a:schemeClr val="tx1"/>
                </a:solidFill>
              </a:rPr>
              <a:t>Hot and </a:t>
            </a:r>
            <a:r>
              <a:rPr lang="en-US" sz="1800" dirty="0" smtClean="0">
                <a:solidFill>
                  <a:srgbClr val="FF0000"/>
                </a:solidFill>
              </a:rPr>
              <a:t>sunny.</a:t>
            </a:r>
          </a:p>
          <a:p>
            <a:r>
              <a:rPr lang="en-US" sz="1800" dirty="0" smtClean="0"/>
              <a:t>2. What’s the boy doing?</a:t>
            </a:r>
          </a:p>
          <a:p>
            <a:r>
              <a:rPr lang="en-US" sz="1800" dirty="0" smtClean="0"/>
              <a:t>Riding a </a:t>
            </a:r>
            <a:r>
              <a:rPr lang="en-US" sz="1800" dirty="0" smtClean="0">
                <a:solidFill>
                  <a:srgbClr val="FF0000"/>
                </a:solidFill>
              </a:rPr>
              <a:t>bike</a:t>
            </a:r>
            <a:r>
              <a:rPr lang="en-US" sz="1800" dirty="0" smtClean="0"/>
              <a:t>.</a:t>
            </a:r>
          </a:p>
          <a:p>
            <a:r>
              <a:rPr lang="en-US" sz="1800" dirty="0" smtClean="0"/>
              <a:t>3. What’s the girl flying?</a:t>
            </a:r>
          </a:p>
          <a:p>
            <a:r>
              <a:rPr lang="en-US" sz="1800" dirty="0" smtClean="0"/>
              <a:t>A ………………..</a:t>
            </a:r>
          </a:p>
          <a:p>
            <a:r>
              <a:rPr lang="en-US" sz="1800" dirty="0" smtClean="0"/>
              <a:t>4. What’s Mum doing?</a:t>
            </a:r>
          </a:p>
          <a:p>
            <a:r>
              <a:rPr lang="en-US" sz="1800" dirty="0" smtClean="0"/>
              <a:t>…………………………..</a:t>
            </a:r>
          </a:p>
          <a:p>
            <a:r>
              <a:rPr lang="en-US" sz="1800" dirty="0" smtClean="0"/>
              <a:t>5. What’s the dog doing?</a:t>
            </a:r>
          </a:p>
          <a:p>
            <a:r>
              <a:rPr lang="en-US" sz="1800" dirty="0" smtClean="0"/>
              <a:t>……………………………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4562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Check point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569354"/>
          </a:xfrm>
        </p:spPr>
        <p:txBody>
          <a:bodyPr>
            <a:normAutofit lnSpcReduction="10000"/>
          </a:bodyPr>
          <a:lstStyle/>
          <a:p>
            <a:r>
              <a:rPr lang="en-US" sz="1800" dirty="0" smtClean="0"/>
              <a:t>Ex. 6 Look, read and write one-word answers.</a:t>
            </a:r>
          </a:p>
          <a:p>
            <a:r>
              <a:rPr lang="en-US" sz="1800" dirty="0" smtClean="0"/>
              <a:t>1. What’s the weather like?</a:t>
            </a:r>
          </a:p>
          <a:p>
            <a:r>
              <a:rPr lang="en-US" sz="1800" dirty="0" smtClean="0">
                <a:solidFill>
                  <a:schemeClr val="tx1"/>
                </a:solidFill>
              </a:rPr>
              <a:t>Hot and </a:t>
            </a:r>
            <a:r>
              <a:rPr lang="en-US" sz="1800" dirty="0" smtClean="0">
                <a:solidFill>
                  <a:srgbClr val="FF0000"/>
                </a:solidFill>
              </a:rPr>
              <a:t>sunny.</a:t>
            </a:r>
          </a:p>
          <a:p>
            <a:r>
              <a:rPr lang="en-US" sz="1800" dirty="0" smtClean="0"/>
              <a:t>2. What’s the boy doing?</a:t>
            </a:r>
          </a:p>
          <a:p>
            <a:r>
              <a:rPr lang="en-US" sz="1800" dirty="0" smtClean="0"/>
              <a:t>Riding a </a:t>
            </a:r>
            <a:r>
              <a:rPr lang="en-US" sz="1800" dirty="0" smtClean="0">
                <a:solidFill>
                  <a:srgbClr val="FF0000"/>
                </a:solidFill>
              </a:rPr>
              <a:t>bike</a:t>
            </a:r>
            <a:r>
              <a:rPr lang="en-US" sz="1800" dirty="0" smtClean="0"/>
              <a:t>.</a:t>
            </a:r>
          </a:p>
          <a:p>
            <a:r>
              <a:rPr lang="en-US" sz="1800" dirty="0" smtClean="0"/>
              <a:t>3. What’s the girl flying?</a:t>
            </a:r>
          </a:p>
          <a:p>
            <a:r>
              <a:rPr lang="en-US" sz="1800" dirty="0" smtClean="0"/>
              <a:t>A </a:t>
            </a:r>
            <a:r>
              <a:rPr lang="en-US" sz="1800" dirty="0" smtClean="0">
                <a:solidFill>
                  <a:srgbClr val="FF0000"/>
                </a:solidFill>
              </a:rPr>
              <a:t>kite.</a:t>
            </a:r>
          </a:p>
          <a:p>
            <a:r>
              <a:rPr lang="en-US" sz="1800" dirty="0" smtClean="0"/>
              <a:t>4. What’s Mum doing?</a:t>
            </a:r>
          </a:p>
          <a:p>
            <a:r>
              <a:rPr lang="en-US" sz="1800" dirty="0" smtClean="0"/>
              <a:t>…………………………..</a:t>
            </a:r>
          </a:p>
          <a:p>
            <a:r>
              <a:rPr lang="en-US" sz="1800" dirty="0" smtClean="0"/>
              <a:t>5. What’s the dog doing?</a:t>
            </a:r>
          </a:p>
          <a:p>
            <a:r>
              <a:rPr lang="en-US" sz="1800" dirty="0" smtClean="0"/>
              <a:t>……………………………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5667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Check point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569354"/>
          </a:xfrm>
        </p:spPr>
        <p:txBody>
          <a:bodyPr>
            <a:normAutofit lnSpcReduction="10000"/>
          </a:bodyPr>
          <a:lstStyle/>
          <a:p>
            <a:r>
              <a:rPr lang="en-US" sz="1800" dirty="0" smtClean="0"/>
              <a:t>Ex. 6 Look, read and write one-word answers.</a:t>
            </a:r>
          </a:p>
          <a:p>
            <a:r>
              <a:rPr lang="en-US" sz="1800" dirty="0" smtClean="0"/>
              <a:t>1. What’s the weather like?</a:t>
            </a:r>
          </a:p>
          <a:p>
            <a:r>
              <a:rPr lang="en-US" sz="1800" dirty="0" smtClean="0">
                <a:solidFill>
                  <a:schemeClr val="tx1"/>
                </a:solidFill>
              </a:rPr>
              <a:t>Hot and </a:t>
            </a:r>
            <a:r>
              <a:rPr lang="en-US" sz="1800" dirty="0" smtClean="0">
                <a:solidFill>
                  <a:srgbClr val="FF0000"/>
                </a:solidFill>
              </a:rPr>
              <a:t>sunny.</a:t>
            </a:r>
          </a:p>
          <a:p>
            <a:r>
              <a:rPr lang="en-US" sz="1800" dirty="0" smtClean="0"/>
              <a:t>2. What’s the boy doing?</a:t>
            </a:r>
          </a:p>
          <a:p>
            <a:r>
              <a:rPr lang="en-US" sz="1800" dirty="0" smtClean="0"/>
              <a:t>Riding a </a:t>
            </a:r>
            <a:r>
              <a:rPr lang="en-US" sz="1800" dirty="0" smtClean="0">
                <a:solidFill>
                  <a:srgbClr val="FF0000"/>
                </a:solidFill>
              </a:rPr>
              <a:t>bike</a:t>
            </a:r>
            <a:r>
              <a:rPr lang="en-US" sz="1800" dirty="0" smtClean="0"/>
              <a:t>.</a:t>
            </a:r>
          </a:p>
          <a:p>
            <a:r>
              <a:rPr lang="en-US" sz="1800" dirty="0" smtClean="0"/>
              <a:t>3. What’s the girl flying?</a:t>
            </a:r>
          </a:p>
          <a:p>
            <a:r>
              <a:rPr lang="en-US" sz="1800" dirty="0" smtClean="0"/>
              <a:t>A </a:t>
            </a:r>
            <a:r>
              <a:rPr lang="en-US" sz="1800" dirty="0" smtClean="0">
                <a:solidFill>
                  <a:srgbClr val="FF0000"/>
                </a:solidFill>
              </a:rPr>
              <a:t>kite.</a:t>
            </a:r>
          </a:p>
          <a:p>
            <a:r>
              <a:rPr lang="en-US" sz="1800" dirty="0" smtClean="0"/>
              <a:t>4. What’s Mum doing?</a:t>
            </a:r>
          </a:p>
          <a:p>
            <a:r>
              <a:rPr lang="en-US" sz="1800" dirty="0"/>
              <a:t> </a:t>
            </a:r>
            <a:r>
              <a:rPr lang="en-US" sz="1800" dirty="0" smtClean="0">
                <a:solidFill>
                  <a:srgbClr val="FF0000"/>
                </a:solidFill>
              </a:rPr>
              <a:t>Sleeping</a:t>
            </a:r>
          </a:p>
          <a:p>
            <a:r>
              <a:rPr lang="en-US" sz="1800" dirty="0" smtClean="0"/>
              <a:t>5. What’s the dog doing?</a:t>
            </a:r>
          </a:p>
          <a:p>
            <a:r>
              <a:rPr lang="en-US" sz="1800" dirty="0" smtClean="0"/>
              <a:t>……………………………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2632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Check point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569354"/>
          </a:xfrm>
        </p:spPr>
        <p:txBody>
          <a:bodyPr>
            <a:normAutofit lnSpcReduction="10000"/>
          </a:bodyPr>
          <a:lstStyle/>
          <a:p>
            <a:r>
              <a:rPr lang="en-US" sz="1800" dirty="0" smtClean="0"/>
              <a:t>Ex. 6 Look, read and write one-word answers.</a:t>
            </a:r>
          </a:p>
          <a:p>
            <a:r>
              <a:rPr lang="en-US" sz="1800" dirty="0" smtClean="0"/>
              <a:t>1. What’s the weather like?</a:t>
            </a:r>
          </a:p>
          <a:p>
            <a:r>
              <a:rPr lang="en-US" sz="1800" dirty="0" smtClean="0">
                <a:solidFill>
                  <a:schemeClr val="tx1"/>
                </a:solidFill>
              </a:rPr>
              <a:t>Hot and </a:t>
            </a:r>
            <a:r>
              <a:rPr lang="en-US" sz="1800" dirty="0" smtClean="0">
                <a:solidFill>
                  <a:srgbClr val="FF0000"/>
                </a:solidFill>
              </a:rPr>
              <a:t>sunny.</a:t>
            </a:r>
          </a:p>
          <a:p>
            <a:r>
              <a:rPr lang="en-US" sz="1800" dirty="0" smtClean="0"/>
              <a:t>2. What’s the boy doing?</a:t>
            </a:r>
          </a:p>
          <a:p>
            <a:r>
              <a:rPr lang="en-US" sz="1800" dirty="0" smtClean="0"/>
              <a:t>Riding a </a:t>
            </a:r>
            <a:r>
              <a:rPr lang="en-US" sz="1800" dirty="0" smtClean="0">
                <a:solidFill>
                  <a:srgbClr val="FF0000"/>
                </a:solidFill>
              </a:rPr>
              <a:t>bike</a:t>
            </a:r>
            <a:r>
              <a:rPr lang="en-US" sz="1800" dirty="0" smtClean="0"/>
              <a:t>.</a:t>
            </a:r>
          </a:p>
          <a:p>
            <a:r>
              <a:rPr lang="en-US" sz="1800" dirty="0" smtClean="0"/>
              <a:t>3. What’s the girl flying?</a:t>
            </a:r>
          </a:p>
          <a:p>
            <a:r>
              <a:rPr lang="en-US" sz="1800" dirty="0" smtClean="0"/>
              <a:t>A </a:t>
            </a:r>
            <a:r>
              <a:rPr lang="en-US" sz="1800" dirty="0" smtClean="0">
                <a:solidFill>
                  <a:srgbClr val="FF0000"/>
                </a:solidFill>
              </a:rPr>
              <a:t>kite.</a:t>
            </a:r>
          </a:p>
          <a:p>
            <a:r>
              <a:rPr lang="en-US" sz="1800" dirty="0" smtClean="0"/>
              <a:t>4. What’s Mum doing?</a:t>
            </a:r>
          </a:p>
          <a:p>
            <a:r>
              <a:rPr lang="en-US" sz="1800" dirty="0"/>
              <a:t> </a:t>
            </a:r>
            <a:r>
              <a:rPr lang="en-US" sz="1800" dirty="0" smtClean="0">
                <a:solidFill>
                  <a:srgbClr val="FF0000"/>
                </a:solidFill>
              </a:rPr>
              <a:t>Sleeping</a:t>
            </a:r>
          </a:p>
          <a:p>
            <a:r>
              <a:rPr lang="en-US" sz="1800" dirty="0" smtClean="0"/>
              <a:t>5. What’s the dog doing?</a:t>
            </a:r>
          </a:p>
          <a:p>
            <a:r>
              <a:rPr lang="en-US" sz="1800" dirty="0" smtClean="0">
                <a:solidFill>
                  <a:srgbClr val="FF0000"/>
                </a:solidFill>
              </a:rPr>
              <a:t>Running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0726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Check point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Ex.1 Look and write.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0. d</a:t>
            </a:r>
            <a:r>
              <a:rPr lang="en-US" sz="2400" dirty="0" smtClean="0">
                <a:solidFill>
                  <a:srgbClr val="FF0000"/>
                </a:solidFill>
              </a:rPr>
              <a:t>res</a:t>
            </a:r>
            <a:r>
              <a:rPr lang="en-US" sz="2400" dirty="0" smtClean="0">
                <a:solidFill>
                  <a:schemeClr val="tx1"/>
                </a:solidFill>
              </a:rPr>
              <a:t>s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1. c</a:t>
            </a:r>
            <a:r>
              <a:rPr lang="en-US" sz="2400" dirty="0" smtClean="0">
                <a:solidFill>
                  <a:srgbClr val="FF0000"/>
                </a:solidFill>
              </a:rPr>
              <a:t>oa</a:t>
            </a:r>
            <a:r>
              <a:rPr lang="en-US" sz="2400" dirty="0" smtClean="0">
                <a:solidFill>
                  <a:schemeClr val="tx1"/>
                </a:solidFill>
              </a:rPr>
              <a:t>t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2. T-s_ _ _ t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3. b _ _ _ s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4.  j _ _ _ _ t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5. </a:t>
            </a:r>
            <a:r>
              <a:rPr lang="en-US" sz="2400" dirty="0" err="1" smtClean="0">
                <a:solidFill>
                  <a:schemeClr val="tx1"/>
                </a:solidFill>
              </a:rPr>
              <a:t>tr</a:t>
            </a:r>
            <a:r>
              <a:rPr lang="en-US" sz="2400" dirty="0" smtClean="0">
                <a:solidFill>
                  <a:schemeClr val="tx1"/>
                </a:solidFill>
              </a:rPr>
              <a:t> _ u _ r s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202085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Check point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Ex.1 Look and write.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0. d</a:t>
            </a:r>
            <a:r>
              <a:rPr lang="en-US" sz="2400" dirty="0" smtClean="0">
                <a:solidFill>
                  <a:srgbClr val="FF0000"/>
                </a:solidFill>
              </a:rPr>
              <a:t>res</a:t>
            </a:r>
            <a:r>
              <a:rPr lang="en-US" sz="2400" dirty="0" smtClean="0">
                <a:solidFill>
                  <a:schemeClr val="tx1"/>
                </a:solidFill>
              </a:rPr>
              <a:t>s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1. c</a:t>
            </a:r>
            <a:r>
              <a:rPr lang="en-US" sz="2400" dirty="0" smtClean="0">
                <a:solidFill>
                  <a:srgbClr val="FF0000"/>
                </a:solidFill>
              </a:rPr>
              <a:t>oa</a:t>
            </a:r>
            <a:r>
              <a:rPr lang="en-US" sz="2400" dirty="0" smtClean="0">
                <a:solidFill>
                  <a:schemeClr val="tx1"/>
                </a:solidFill>
              </a:rPr>
              <a:t>t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2. T-s_ _ _ t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3. b _ _ _ s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4.  j _ _ _ _ t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5. </a:t>
            </a:r>
            <a:r>
              <a:rPr lang="en-US" sz="2400" dirty="0" err="1" smtClean="0">
                <a:solidFill>
                  <a:schemeClr val="tx1"/>
                </a:solidFill>
              </a:rPr>
              <a:t>tr</a:t>
            </a:r>
            <a:r>
              <a:rPr lang="en-US" sz="2400" dirty="0" smtClean="0">
                <a:solidFill>
                  <a:schemeClr val="tx1"/>
                </a:solidFill>
              </a:rPr>
              <a:t> _ u _ r s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445707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Check point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Ex.1 Look and write.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0. d</a:t>
            </a:r>
            <a:r>
              <a:rPr lang="en-US" sz="2400" dirty="0" smtClean="0">
                <a:solidFill>
                  <a:srgbClr val="FF0000"/>
                </a:solidFill>
              </a:rPr>
              <a:t>res</a:t>
            </a:r>
            <a:r>
              <a:rPr lang="en-US" sz="2400" dirty="0" smtClean="0">
                <a:solidFill>
                  <a:schemeClr val="tx1"/>
                </a:solidFill>
              </a:rPr>
              <a:t>s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1. c</a:t>
            </a:r>
            <a:r>
              <a:rPr lang="en-US" sz="2400" dirty="0" smtClean="0">
                <a:solidFill>
                  <a:srgbClr val="FF0000"/>
                </a:solidFill>
              </a:rPr>
              <a:t>oa</a:t>
            </a:r>
            <a:r>
              <a:rPr lang="en-US" sz="2400" dirty="0" smtClean="0">
                <a:solidFill>
                  <a:schemeClr val="tx1"/>
                </a:solidFill>
              </a:rPr>
              <a:t>t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2. T-s</a:t>
            </a:r>
            <a:r>
              <a:rPr lang="en-US" sz="2400" dirty="0" smtClean="0">
                <a:solidFill>
                  <a:srgbClr val="FF0000"/>
                </a:solidFill>
              </a:rPr>
              <a:t>hir</a:t>
            </a:r>
            <a:r>
              <a:rPr lang="en-US" sz="2400" dirty="0" smtClean="0">
                <a:solidFill>
                  <a:schemeClr val="tx1"/>
                </a:solidFill>
              </a:rPr>
              <a:t>t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3. b _ _ _ s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4.  j _ _ _ _ t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5. </a:t>
            </a:r>
            <a:r>
              <a:rPr lang="en-US" sz="2400" dirty="0" err="1" smtClean="0">
                <a:solidFill>
                  <a:schemeClr val="tx1"/>
                </a:solidFill>
              </a:rPr>
              <a:t>tr</a:t>
            </a:r>
            <a:r>
              <a:rPr lang="en-US" sz="2400" dirty="0" smtClean="0">
                <a:solidFill>
                  <a:schemeClr val="tx1"/>
                </a:solidFill>
              </a:rPr>
              <a:t> _ u _ r s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732673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Check point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Ex.1 Look and write.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0. d</a:t>
            </a:r>
            <a:r>
              <a:rPr lang="en-US" sz="2400" dirty="0" smtClean="0">
                <a:solidFill>
                  <a:srgbClr val="FF0000"/>
                </a:solidFill>
              </a:rPr>
              <a:t>res</a:t>
            </a:r>
            <a:r>
              <a:rPr lang="en-US" sz="2400" dirty="0" smtClean="0">
                <a:solidFill>
                  <a:schemeClr val="tx1"/>
                </a:solidFill>
              </a:rPr>
              <a:t>s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1. c</a:t>
            </a:r>
            <a:r>
              <a:rPr lang="en-US" sz="2400" dirty="0" smtClean="0">
                <a:solidFill>
                  <a:srgbClr val="FF0000"/>
                </a:solidFill>
              </a:rPr>
              <a:t>oa</a:t>
            </a:r>
            <a:r>
              <a:rPr lang="en-US" sz="2400" dirty="0" smtClean="0">
                <a:solidFill>
                  <a:schemeClr val="tx1"/>
                </a:solidFill>
              </a:rPr>
              <a:t>t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2. T-s</a:t>
            </a:r>
            <a:r>
              <a:rPr lang="en-US" sz="2400" dirty="0" smtClean="0">
                <a:solidFill>
                  <a:srgbClr val="FF0000"/>
                </a:solidFill>
              </a:rPr>
              <a:t>hir</a:t>
            </a:r>
            <a:r>
              <a:rPr lang="en-US" sz="2400" dirty="0" smtClean="0">
                <a:solidFill>
                  <a:schemeClr val="tx1"/>
                </a:solidFill>
              </a:rPr>
              <a:t>t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3. </a:t>
            </a:r>
            <a:r>
              <a:rPr lang="en-US" sz="2400" dirty="0" smtClean="0">
                <a:solidFill>
                  <a:srgbClr val="FF0000"/>
                </a:solidFill>
              </a:rPr>
              <a:t>b</a:t>
            </a:r>
            <a:r>
              <a:rPr lang="en-US" sz="2400" dirty="0" smtClean="0">
                <a:solidFill>
                  <a:schemeClr val="tx1"/>
                </a:solidFill>
              </a:rPr>
              <a:t>o</a:t>
            </a:r>
            <a:r>
              <a:rPr lang="en-US" sz="2400" dirty="0" smtClean="0">
                <a:solidFill>
                  <a:srgbClr val="FF0000"/>
                </a:solidFill>
              </a:rPr>
              <a:t>ot</a:t>
            </a:r>
            <a:r>
              <a:rPr lang="en-US" sz="2400" dirty="0" smtClean="0">
                <a:solidFill>
                  <a:schemeClr val="tx1"/>
                </a:solidFill>
              </a:rPr>
              <a:t>s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4.  j _ _ _ _ t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5. </a:t>
            </a:r>
            <a:r>
              <a:rPr lang="en-US" sz="2400" dirty="0" err="1" smtClean="0">
                <a:solidFill>
                  <a:schemeClr val="tx1"/>
                </a:solidFill>
              </a:rPr>
              <a:t>tr</a:t>
            </a:r>
            <a:r>
              <a:rPr lang="en-US" sz="2400" dirty="0" smtClean="0">
                <a:solidFill>
                  <a:schemeClr val="tx1"/>
                </a:solidFill>
              </a:rPr>
              <a:t> _ u _ r s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528301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Check point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Ex.1 Look and write.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0. d</a:t>
            </a:r>
            <a:r>
              <a:rPr lang="en-US" sz="2400" dirty="0" smtClean="0">
                <a:solidFill>
                  <a:srgbClr val="FF0000"/>
                </a:solidFill>
              </a:rPr>
              <a:t>res</a:t>
            </a:r>
            <a:r>
              <a:rPr lang="en-US" sz="2400" dirty="0" smtClean="0">
                <a:solidFill>
                  <a:schemeClr val="tx1"/>
                </a:solidFill>
              </a:rPr>
              <a:t>s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1. c</a:t>
            </a:r>
            <a:r>
              <a:rPr lang="en-US" sz="2400" dirty="0" smtClean="0">
                <a:solidFill>
                  <a:srgbClr val="FF0000"/>
                </a:solidFill>
              </a:rPr>
              <a:t>oa</a:t>
            </a:r>
            <a:r>
              <a:rPr lang="en-US" sz="2400" dirty="0" smtClean="0">
                <a:solidFill>
                  <a:schemeClr val="tx1"/>
                </a:solidFill>
              </a:rPr>
              <a:t>t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2. T-s</a:t>
            </a:r>
            <a:r>
              <a:rPr lang="en-US" sz="2400" dirty="0" smtClean="0">
                <a:solidFill>
                  <a:srgbClr val="FF0000"/>
                </a:solidFill>
              </a:rPr>
              <a:t>hir</a:t>
            </a:r>
            <a:r>
              <a:rPr lang="en-US" sz="2400" dirty="0" smtClean="0">
                <a:solidFill>
                  <a:schemeClr val="tx1"/>
                </a:solidFill>
              </a:rPr>
              <a:t>t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3. </a:t>
            </a:r>
            <a:r>
              <a:rPr lang="en-US" sz="2400" dirty="0" smtClean="0">
                <a:solidFill>
                  <a:srgbClr val="FF0000"/>
                </a:solidFill>
              </a:rPr>
              <a:t>b</a:t>
            </a:r>
            <a:r>
              <a:rPr lang="en-US" sz="2400" dirty="0" smtClean="0">
                <a:solidFill>
                  <a:schemeClr val="tx1"/>
                </a:solidFill>
              </a:rPr>
              <a:t>o</a:t>
            </a:r>
            <a:r>
              <a:rPr lang="en-US" sz="2400" dirty="0" smtClean="0">
                <a:solidFill>
                  <a:srgbClr val="FF0000"/>
                </a:solidFill>
              </a:rPr>
              <a:t>ot</a:t>
            </a:r>
            <a:r>
              <a:rPr lang="en-US" sz="2400" dirty="0" smtClean="0">
                <a:solidFill>
                  <a:schemeClr val="tx1"/>
                </a:solidFill>
              </a:rPr>
              <a:t>s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4.  </a:t>
            </a:r>
            <a:r>
              <a:rPr lang="en-US" sz="2400" dirty="0" smtClean="0">
                <a:solidFill>
                  <a:srgbClr val="FF0000"/>
                </a:solidFill>
              </a:rPr>
              <a:t>ja</a:t>
            </a:r>
            <a:r>
              <a:rPr lang="en-US" sz="2400" dirty="0" smtClean="0">
                <a:solidFill>
                  <a:schemeClr val="tx1"/>
                </a:solidFill>
              </a:rPr>
              <a:t>c</a:t>
            </a:r>
            <a:r>
              <a:rPr lang="en-US" sz="2400" dirty="0" smtClean="0">
                <a:solidFill>
                  <a:srgbClr val="FF0000"/>
                </a:solidFill>
              </a:rPr>
              <a:t>k</a:t>
            </a:r>
            <a:r>
              <a:rPr lang="en-US" sz="2400" dirty="0" smtClean="0">
                <a:solidFill>
                  <a:schemeClr val="tx1"/>
                </a:solidFill>
              </a:rPr>
              <a:t>e</a:t>
            </a:r>
            <a:r>
              <a:rPr lang="en-US" sz="2400" dirty="0" smtClean="0">
                <a:solidFill>
                  <a:srgbClr val="FF0000"/>
                </a:solidFill>
              </a:rPr>
              <a:t>t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5. </a:t>
            </a:r>
            <a:r>
              <a:rPr lang="en-US" sz="2400" dirty="0" err="1" smtClean="0">
                <a:solidFill>
                  <a:schemeClr val="tx1"/>
                </a:solidFill>
              </a:rPr>
              <a:t>tr</a:t>
            </a:r>
            <a:r>
              <a:rPr lang="en-US" sz="2400" dirty="0" smtClean="0">
                <a:solidFill>
                  <a:schemeClr val="tx1"/>
                </a:solidFill>
              </a:rPr>
              <a:t> _ u _ r s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2984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Check point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Ex.1 Look and write.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0. d</a:t>
            </a:r>
            <a:r>
              <a:rPr lang="en-US" sz="2400" dirty="0" smtClean="0">
                <a:solidFill>
                  <a:srgbClr val="FF0000"/>
                </a:solidFill>
              </a:rPr>
              <a:t>res</a:t>
            </a:r>
            <a:r>
              <a:rPr lang="en-US" sz="2400" dirty="0" smtClean="0">
                <a:solidFill>
                  <a:schemeClr val="tx1"/>
                </a:solidFill>
              </a:rPr>
              <a:t>s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1. c</a:t>
            </a:r>
            <a:r>
              <a:rPr lang="en-US" sz="2400" dirty="0" smtClean="0">
                <a:solidFill>
                  <a:srgbClr val="FF0000"/>
                </a:solidFill>
              </a:rPr>
              <a:t>oa</a:t>
            </a:r>
            <a:r>
              <a:rPr lang="en-US" sz="2400" dirty="0" smtClean="0">
                <a:solidFill>
                  <a:schemeClr val="tx1"/>
                </a:solidFill>
              </a:rPr>
              <a:t>t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2. T-s</a:t>
            </a:r>
            <a:r>
              <a:rPr lang="en-US" sz="2400" dirty="0" smtClean="0">
                <a:solidFill>
                  <a:srgbClr val="FF0000"/>
                </a:solidFill>
              </a:rPr>
              <a:t>hir</a:t>
            </a:r>
            <a:r>
              <a:rPr lang="en-US" sz="2400" dirty="0" smtClean="0">
                <a:solidFill>
                  <a:schemeClr val="tx1"/>
                </a:solidFill>
              </a:rPr>
              <a:t>t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3. </a:t>
            </a:r>
            <a:r>
              <a:rPr lang="en-US" sz="2400" dirty="0" smtClean="0">
                <a:solidFill>
                  <a:srgbClr val="FF0000"/>
                </a:solidFill>
              </a:rPr>
              <a:t>b</a:t>
            </a:r>
            <a:r>
              <a:rPr lang="en-US" sz="2400" dirty="0" smtClean="0">
                <a:solidFill>
                  <a:schemeClr val="tx1"/>
                </a:solidFill>
              </a:rPr>
              <a:t>o</a:t>
            </a:r>
            <a:r>
              <a:rPr lang="en-US" sz="2400" dirty="0" smtClean="0">
                <a:solidFill>
                  <a:srgbClr val="FF0000"/>
                </a:solidFill>
              </a:rPr>
              <a:t>ot</a:t>
            </a:r>
            <a:r>
              <a:rPr lang="en-US" sz="2400" dirty="0" smtClean="0">
                <a:solidFill>
                  <a:schemeClr val="tx1"/>
                </a:solidFill>
              </a:rPr>
              <a:t>s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4.  </a:t>
            </a:r>
            <a:r>
              <a:rPr lang="en-US" sz="2400" dirty="0" smtClean="0">
                <a:solidFill>
                  <a:srgbClr val="FF0000"/>
                </a:solidFill>
              </a:rPr>
              <a:t>ja</a:t>
            </a:r>
            <a:r>
              <a:rPr lang="en-US" sz="2400" dirty="0" smtClean="0">
                <a:solidFill>
                  <a:schemeClr val="tx1"/>
                </a:solidFill>
              </a:rPr>
              <a:t>c</a:t>
            </a:r>
            <a:r>
              <a:rPr lang="en-US" sz="2400" dirty="0" smtClean="0">
                <a:solidFill>
                  <a:srgbClr val="FF0000"/>
                </a:solidFill>
              </a:rPr>
              <a:t>k</a:t>
            </a:r>
            <a:r>
              <a:rPr lang="en-US" sz="2400" dirty="0" smtClean="0">
                <a:solidFill>
                  <a:schemeClr val="tx1"/>
                </a:solidFill>
              </a:rPr>
              <a:t>e</a:t>
            </a:r>
            <a:r>
              <a:rPr lang="en-US" sz="2400" dirty="0" smtClean="0">
                <a:solidFill>
                  <a:srgbClr val="FF0000"/>
                </a:solidFill>
              </a:rPr>
              <a:t>t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5. tr</a:t>
            </a:r>
            <a:r>
              <a:rPr lang="en-US" sz="2400" dirty="0" smtClean="0">
                <a:solidFill>
                  <a:srgbClr val="FF0000"/>
                </a:solidFill>
              </a:rPr>
              <a:t>o</a:t>
            </a:r>
            <a:r>
              <a:rPr lang="en-US" sz="2400" dirty="0" smtClean="0">
                <a:solidFill>
                  <a:schemeClr val="tx1"/>
                </a:solidFill>
              </a:rPr>
              <a:t>u</a:t>
            </a:r>
            <a:r>
              <a:rPr lang="en-US" sz="2400" dirty="0" smtClean="0">
                <a:solidFill>
                  <a:srgbClr val="FF0000"/>
                </a:solidFill>
              </a:rPr>
              <a:t>s</a:t>
            </a:r>
            <a:r>
              <a:rPr lang="en-US" sz="2400" dirty="0" smtClean="0">
                <a:solidFill>
                  <a:schemeClr val="tx1"/>
                </a:solidFill>
              </a:rPr>
              <a:t>e</a:t>
            </a:r>
            <a:r>
              <a:rPr lang="en-US" sz="2400" dirty="0" smtClean="0">
                <a:solidFill>
                  <a:srgbClr val="FF0000"/>
                </a:solidFill>
              </a:rPr>
              <a:t>r</a:t>
            </a:r>
            <a:r>
              <a:rPr lang="en-US" sz="2400" dirty="0" smtClean="0">
                <a:solidFill>
                  <a:schemeClr val="tx1"/>
                </a:solidFill>
              </a:rPr>
              <a:t>s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603845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Check point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Ex. 2 Complete.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0. We </a:t>
            </a:r>
            <a:r>
              <a:rPr lang="en-US" dirty="0" smtClean="0">
                <a:solidFill>
                  <a:srgbClr val="FF0000"/>
                </a:solidFill>
              </a:rPr>
              <a:t>are singing </a:t>
            </a:r>
            <a:r>
              <a:rPr lang="en-US" dirty="0" smtClean="0"/>
              <a:t>(sing)</a:t>
            </a:r>
          </a:p>
          <a:p>
            <a:pPr marL="457200" indent="-457200">
              <a:buAutoNum type="arabicPeriod"/>
            </a:pPr>
            <a:r>
              <a:rPr lang="en-US" dirty="0" smtClean="0"/>
              <a:t>_______________ (you/read) my story book?</a:t>
            </a:r>
          </a:p>
          <a:p>
            <a:pPr marL="457200" indent="-457200">
              <a:buAutoNum type="arabicPeriod"/>
            </a:pPr>
            <a:r>
              <a:rPr lang="en-US" dirty="0" smtClean="0"/>
              <a:t>They _____________ ( not/ride) their new bikes.</a:t>
            </a:r>
          </a:p>
          <a:p>
            <a:pPr marL="457200" indent="-457200">
              <a:buAutoNum type="arabicPeriod"/>
            </a:pPr>
            <a:r>
              <a:rPr lang="en-US" dirty="0" smtClean="0"/>
              <a:t>It _________________ (rain)</a:t>
            </a:r>
          </a:p>
          <a:p>
            <a:pPr marL="457200" indent="-457200">
              <a:buAutoNum type="arabicPeriod"/>
            </a:pPr>
            <a:r>
              <a:rPr lang="en-US" dirty="0" smtClean="0"/>
              <a:t>They ________________ (jump) up and down.</a:t>
            </a:r>
          </a:p>
          <a:p>
            <a:pPr marL="457200" indent="-457200">
              <a:buAutoNum type="arabicPeriod"/>
            </a:pPr>
            <a:r>
              <a:rPr lang="en-US" dirty="0" smtClean="0"/>
              <a:t>__________________ ( he/listen) to music?</a:t>
            </a:r>
          </a:p>
          <a:p>
            <a:pPr marL="0" indent="0">
              <a:buNone/>
            </a:pP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58333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6FBDB87EDC7F634DA6B520497ED22A66" ma:contentTypeVersion="2" ma:contentTypeDescription="Създаване на нов документ" ma:contentTypeScope="" ma:versionID="cdc25618f0241c6eb136a0c01cf4a6a9">
  <xsd:schema xmlns:xsd="http://www.w3.org/2001/XMLSchema" xmlns:xs="http://www.w3.org/2001/XMLSchema" xmlns:p="http://schemas.microsoft.com/office/2006/metadata/properties" xmlns:ns2="4d43659a-95ab-4f96-844d-fdb11906f581" targetNamespace="http://schemas.microsoft.com/office/2006/metadata/properties" ma:root="true" ma:fieldsID="40eb0fd1db034e4b1be800558554d472" ns2:_="">
    <xsd:import namespace="4d43659a-95ab-4f96-844d-fdb11906f58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43659a-95ab-4f96-844d-fdb11906f58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съдържание"/>
        <xsd:element ref="dc:title" minOccurs="0" maxOccurs="1" ma:index="4" ma:displayName="Заглав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3F7C139-E5FD-48D3-AC10-071C5F316950}"/>
</file>

<file path=customXml/itemProps2.xml><?xml version="1.0" encoding="utf-8"?>
<ds:datastoreItem xmlns:ds="http://schemas.openxmlformats.org/officeDocument/2006/customXml" ds:itemID="{0CAEE17A-160B-43AB-820F-DD238B2C7B25}"/>
</file>

<file path=customXml/itemProps3.xml><?xml version="1.0" encoding="utf-8"?>
<ds:datastoreItem xmlns:ds="http://schemas.openxmlformats.org/officeDocument/2006/customXml" ds:itemID="{48C9797C-8B6C-4492-87EA-02F19BE63CDE}"/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52</TotalTime>
  <Words>1320</Words>
  <Application>Microsoft Office PowerPoint</Application>
  <PresentationFormat>Widescreen</PresentationFormat>
  <Paragraphs>258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2" baseType="lpstr">
      <vt:lpstr>Calibri</vt:lpstr>
      <vt:lpstr>Calibri Light</vt:lpstr>
      <vt:lpstr>Retrospect</vt:lpstr>
      <vt:lpstr>English revision  3rd grade</vt:lpstr>
      <vt:lpstr>Check point</vt:lpstr>
      <vt:lpstr>Check point</vt:lpstr>
      <vt:lpstr>Check point</vt:lpstr>
      <vt:lpstr>Check point</vt:lpstr>
      <vt:lpstr>Check point</vt:lpstr>
      <vt:lpstr>Check point</vt:lpstr>
      <vt:lpstr>Check point</vt:lpstr>
      <vt:lpstr>Check point</vt:lpstr>
      <vt:lpstr>Check point</vt:lpstr>
      <vt:lpstr>Check point</vt:lpstr>
      <vt:lpstr>Check point</vt:lpstr>
      <vt:lpstr>Check point</vt:lpstr>
      <vt:lpstr>Check point</vt:lpstr>
      <vt:lpstr>Check point</vt:lpstr>
      <vt:lpstr>Check point</vt:lpstr>
      <vt:lpstr>Check point</vt:lpstr>
      <vt:lpstr>Check point</vt:lpstr>
      <vt:lpstr>Check point</vt:lpstr>
      <vt:lpstr>Check point</vt:lpstr>
      <vt:lpstr>Check point</vt:lpstr>
      <vt:lpstr>Check point</vt:lpstr>
      <vt:lpstr>Check point</vt:lpstr>
      <vt:lpstr>Check point</vt:lpstr>
      <vt:lpstr>Check point</vt:lpstr>
      <vt:lpstr>Check point</vt:lpstr>
      <vt:lpstr>Check point</vt:lpstr>
      <vt:lpstr>Check point</vt:lpstr>
      <vt:lpstr>Check 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revision  3rd grade</dc:title>
  <dc:creator>User</dc:creator>
  <cp:lastModifiedBy>User</cp:lastModifiedBy>
  <cp:revision>11</cp:revision>
  <dcterms:created xsi:type="dcterms:W3CDTF">2020-04-28T11:22:37Z</dcterms:created>
  <dcterms:modified xsi:type="dcterms:W3CDTF">2020-04-28T12:15:03Z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0x0101006FBDB87EDC7F634DA6B520497ED22A66</vt:lpwstr>
  </property>
</Properties>
</file>