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5" r:id="rId8"/>
    <p:sldId id="266" r:id="rId9"/>
    <p:sldId id="262" r:id="rId10"/>
    <p:sldId id="263" r:id="rId11"/>
    <p:sldId id="264"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bg-BG" smtClean="0"/>
              <a:t>Редакт. стил загл. образец</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bg-BG" smtClean="0"/>
              <a:t>Редакт. стил загл. образец</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bg-BG" smtClean="0"/>
              <a:t>Редакт. стил загл. образец</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bg-BG" smtClean="0"/>
              <a:t>Редакт. стил загл. образец</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bg-BG" smtClean="0"/>
              <a:t>Редакт. стил загл. образец</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bg-BG" smtClean="0"/>
              <a:t>Редакт. стил загл. образец</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bg-BG" smtClean="0"/>
              <a:t>Редакт. стил загл. образец</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10/28/2016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p:txBody>
          <a:bodyPr>
            <a:normAutofit/>
          </a:bodyPr>
          <a:lstStyle/>
          <a:p>
            <a:pPr algn="ctr"/>
            <a:r>
              <a:rPr lang="en-US" sz="3200" dirty="0"/>
              <a:t>A</a:t>
            </a:r>
            <a:r>
              <a:rPr lang="en-US" sz="3200" dirty="0" smtClean="0"/>
              <a:t> country is one of the  best tourist destination. Famous for it historic buildings and places for mane Hollywood and European movies</a:t>
            </a:r>
            <a:endParaRPr lang="bg-BG" sz="3200" dirty="0"/>
          </a:p>
        </p:txBody>
      </p:sp>
      <p:sp>
        <p:nvSpPr>
          <p:cNvPr id="3" name="Подзаглавие 2"/>
          <p:cNvSpPr>
            <a:spLocks noGrp="1"/>
          </p:cNvSpPr>
          <p:nvPr>
            <p:ph type="subTitle" idx="1"/>
          </p:nvPr>
        </p:nvSpPr>
        <p:spPr/>
        <p:txBody>
          <a:bodyPr>
            <a:normAutofit/>
          </a:bodyPr>
          <a:lstStyle/>
          <a:p>
            <a:pPr algn="ctr"/>
            <a:r>
              <a:rPr lang="en-US" sz="3200" dirty="0" smtClean="0"/>
              <a:t>Where are you?</a:t>
            </a:r>
            <a:endParaRPr lang="bg-BG" sz="3200" dirty="0"/>
          </a:p>
        </p:txBody>
      </p:sp>
    </p:spTree>
    <p:extLst>
      <p:ext uri="{BB962C8B-B14F-4D97-AF65-F5344CB8AC3E}">
        <p14:creationId xmlns:p14="http://schemas.microsoft.com/office/powerpoint/2010/main" val="163901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200" i="1" dirty="0" smtClean="0"/>
              <a:t>Knedlíky</a:t>
            </a:r>
            <a:endParaRPr lang="bg-BG" sz="3200" dirty="0"/>
          </a:p>
        </p:txBody>
      </p:sp>
      <p:pic>
        <p:nvPicPr>
          <p:cNvPr id="5" name="Контейнер за съдържание 4"/>
          <p:cNvPicPr>
            <a:picLocks noGrp="1" noChangeAspect="1"/>
          </p:cNvPicPr>
          <p:nvPr>
            <p:ph idx="1"/>
          </p:nvPr>
        </p:nvPicPr>
        <p:blipFill>
          <a:blip r:embed="rId2"/>
          <a:stretch>
            <a:fillRect/>
          </a:stretch>
        </p:blipFill>
        <p:spPr>
          <a:xfrm>
            <a:off x="6880224" y="1422400"/>
            <a:ext cx="4613944" cy="3456000"/>
          </a:xfrm>
          <a:prstGeom prst="rect">
            <a:avLst/>
          </a:prstGeom>
        </p:spPr>
      </p:pic>
      <p:sp>
        <p:nvSpPr>
          <p:cNvPr id="4" name="Текстов контейнер 3"/>
          <p:cNvSpPr>
            <a:spLocks noGrp="1"/>
          </p:cNvSpPr>
          <p:nvPr>
            <p:ph type="body" sz="half" idx="2"/>
          </p:nvPr>
        </p:nvSpPr>
        <p:spPr/>
        <p:txBody>
          <a:bodyPr>
            <a:normAutofit/>
          </a:bodyPr>
          <a:lstStyle/>
          <a:p>
            <a:r>
              <a:rPr lang="en-US" sz="2000" dirty="0"/>
              <a:t>Dumplings (</a:t>
            </a:r>
            <a:r>
              <a:rPr lang="en-US" sz="2000" i="1" dirty="0"/>
              <a:t>knedlíky</a:t>
            </a:r>
            <a:r>
              <a:rPr lang="en-US" sz="2000" dirty="0"/>
              <a:t>) (steamed and sliced bread-like) are one of the mainstays of Czech </a:t>
            </a:r>
            <a:r>
              <a:rPr lang="en-US" sz="2000" dirty="0" smtClean="0"/>
              <a:t>food</a:t>
            </a:r>
            <a:r>
              <a:rPr lang="en-US" sz="2000" dirty="0" smtClean="0"/>
              <a:t> </a:t>
            </a:r>
            <a:r>
              <a:rPr lang="en-US" sz="2000" dirty="0"/>
              <a:t>and are typically served with meals. They can be either wheat or potato-based, and are sometimes made from a combination of wheat flour and dices made of stale bread or </a:t>
            </a:r>
            <a:r>
              <a:rPr lang="en-US" sz="2000" dirty="0" smtClean="0"/>
              <a:t>rolls.</a:t>
            </a:r>
            <a:endParaRPr lang="bg-BG" sz="2000" dirty="0"/>
          </a:p>
        </p:txBody>
      </p:sp>
    </p:spTree>
    <p:extLst>
      <p:ext uri="{BB962C8B-B14F-4D97-AF65-F5344CB8AC3E}">
        <p14:creationId xmlns:p14="http://schemas.microsoft.com/office/powerpoint/2010/main" val="1606040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200" b="1" dirty="0"/>
              <a:t>Czech folklore</a:t>
            </a:r>
            <a:endParaRPr lang="bg-BG" sz="3200" dirty="0"/>
          </a:p>
        </p:txBody>
      </p:sp>
      <p:pic>
        <p:nvPicPr>
          <p:cNvPr id="5" name="Контейнер за съдържание 4"/>
          <p:cNvPicPr>
            <a:picLocks noGrp="1" noChangeAspect="1"/>
          </p:cNvPicPr>
          <p:nvPr>
            <p:ph idx="1"/>
          </p:nvPr>
        </p:nvPicPr>
        <p:blipFill>
          <a:blip r:embed="rId2"/>
          <a:stretch>
            <a:fillRect/>
          </a:stretch>
        </p:blipFill>
        <p:spPr>
          <a:xfrm>
            <a:off x="7108826" y="446088"/>
            <a:ext cx="3609974" cy="5414962"/>
          </a:xfrm>
          <a:prstGeom prst="rect">
            <a:avLst/>
          </a:prstGeom>
        </p:spPr>
      </p:pic>
      <p:sp>
        <p:nvSpPr>
          <p:cNvPr id="4" name="Текстов контейнер 3"/>
          <p:cNvSpPr>
            <a:spLocks noGrp="1"/>
          </p:cNvSpPr>
          <p:nvPr>
            <p:ph type="body" sz="half" idx="2"/>
          </p:nvPr>
        </p:nvSpPr>
        <p:spPr/>
        <p:txBody>
          <a:bodyPr>
            <a:normAutofit/>
          </a:bodyPr>
          <a:lstStyle/>
          <a:p>
            <a:r>
              <a:rPr lang="en-US" sz="2400" dirty="0"/>
              <a:t>Nowadays it is preserved and kept alive by various folklore ensembles uniting members of all ages, from children to seniors, showing their talent during competitions, folklore festivals or other performances</a:t>
            </a:r>
            <a:endParaRPr lang="bg-BG" sz="2400" dirty="0"/>
          </a:p>
        </p:txBody>
      </p:sp>
    </p:spTree>
    <p:extLst>
      <p:ext uri="{BB962C8B-B14F-4D97-AF65-F5344CB8AC3E}">
        <p14:creationId xmlns:p14="http://schemas.microsoft.com/office/powerpoint/2010/main" val="30332271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2"/>
          <a:stretch>
            <a:fillRect/>
          </a:stretch>
        </p:blipFill>
        <p:spPr>
          <a:xfrm>
            <a:off x="0" y="0"/>
            <a:ext cx="5712447" cy="1627773"/>
          </a:xfrm>
          <a:prstGeom prst="rect">
            <a:avLst/>
          </a:prstGeom>
        </p:spPr>
      </p:pic>
      <p:sp>
        <p:nvSpPr>
          <p:cNvPr id="2" name="Заглавие 1"/>
          <p:cNvSpPr>
            <a:spLocks noGrp="1"/>
          </p:cNvSpPr>
          <p:nvPr>
            <p:ph type="title"/>
          </p:nvPr>
        </p:nvSpPr>
        <p:spPr/>
        <p:txBody>
          <a:bodyPr/>
          <a:lstStyle/>
          <a:p>
            <a:endParaRPr lang="bg-BG" dirty="0"/>
          </a:p>
        </p:txBody>
      </p:sp>
      <p:sp>
        <p:nvSpPr>
          <p:cNvPr id="3" name="Контейнер за съдържание 2"/>
          <p:cNvSpPr>
            <a:spLocks noGrp="1"/>
          </p:cNvSpPr>
          <p:nvPr>
            <p:ph idx="1"/>
          </p:nvPr>
        </p:nvSpPr>
        <p:spPr/>
        <p:txBody>
          <a:bodyPr>
            <a:normAutofit lnSpcReduction="10000"/>
          </a:bodyPr>
          <a:lstStyle/>
          <a:p>
            <a:pPr marL="0" indent="0" algn="ctr">
              <a:buNone/>
            </a:pPr>
            <a:endParaRPr lang="en-US" sz="4400" dirty="0" smtClean="0"/>
          </a:p>
          <a:p>
            <a:pPr marL="0" indent="0" algn="ctr">
              <a:buNone/>
            </a:pPr>
            <a:r>
              <a:rPr lang="en-US" sz="4400" smtClean="0"/>
              <a:t>Learn more from</a:t>
            </a:r>
            <a:endParaRPr lang="en-US" sz="4400" dirty="0"/>
          </a:p>
          <a:p>
            <a:pPr marL="0" indent="0" algn="ctr">
              <a:buNone/>
            </a:pPr>
            <a:endParaRPr lang="en-US" sz="4400" dirty="0" smtClean="0"/>
          </a:p>
          <a:p>
            <a:pPr marL="0" indent="0" algn="ctr">
              <a:buNone/>
            </a:pPr>
            <a:r>
              <a:rPr lang="en-US" sz="4400" dirty="0" smtClean="0"/>
              <a:t>Next </a:t>
            </a:r>
            <a:r>
              <a:rPr lang="en-US" sz="4400" dirty="0"/>
              <a:t>step of social life learning through English</a:t>
            </a:r>
          </a:p>
          <a:p>
            <a:endParaRPr lang="bg-BG" dirty="0"/>
          </a:p>
        </p:txBody>
      </p:sp>
    </p:spTree>
    <p:extLst>
      <p:ext uri="{BB962C8B-B14F-4D97-AF65-F5344CB8AC3E}">
        <p14:creationId xmlns:p14="http://schemas.microsoft.com/office/powerpoint/2010/main" val="723912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2"/>
          <a:stretch>
            <a:fillRect/>
          </a:stretch>
        </p:blipFill>
        <p:spPr>
          <a:xfrm>
            <a:off x="0" y="0"/>
            <a:ext cx="5712447" cy="1627773"/>
          </a:xfrm>
          <a:prstGeom prst="rect">
            <a:avLst/>
          </a:prstGeom>
        </p:spPr>
      </p:pic>
      <p:sp>
        <p:nvSpPr>
          <p:cNvPr id="2" name="Заглавие 1"/>
          <p:cNvSpPr>
            <a:spLocks noGrp="1"/>
          </p:cNvSpPr>
          <p:nvPr>
            <p:ph type="title"/>
          </p:nvPr>
        </p:nvSpPr>
        <p:spPr/>
        <p:txBody>
          <a:bodyPr/>
          <a:lstStyle/>
          <a:p>
            <a:endParaRPr lang="bg-BG" dirty="0"/>
          </a:p>
        </p:txBody>
      </p:sp>
      <p:sp>
        <p:nvSpPr>
          <p:cNvPr id="3" name="Контейнер за съдържание 2"/>
          <p:cNvSpPr>
            <a:spLocks noGrp="1"/>
          </p:cNvSpPr>
          <p:nvPr>
            <p:ph idx="1"/>
          </p:nvPr>
        </p:nvSpPr>
        <p:spPr/>
        <p:txBody>
          <a:bodyPr>
            <a:normAutofit fontScale="92500" lnSpcReduction="20000"/>
          </a:bodyPr>
          <a:lstStyle/>
          <a:p>
            <a:pPr marL="0" indent="0" algn="ctr">
              <a:buNone/>
            </a:pPr>
            <a:r>
              <a:rPr lang="en-US" sz="4400" dirty="0" smtClean="0"/>
              <a:t>The Czech Republic </a:t>
            </a:r>
          </a:p>
          <a:p>
            <a:pPr marL="0" indent="0" algn="ctr">
              <a:buNone/>
            </a:pPr>
            <a:r>
              <a:rPr lang="en-US" sz="4400" dirty="0" smtClean="0"/>
              <a:t>through my eyes</a:t>
            </a:r>
          </a:p>
          <a:p>
            <a:pPr marL="0" indent="0" algn="ctr">
              <a:buNone/>
            </a:pPr>
            <a:endParaRPr lang="en-US" sz="4400" dirty="0"/>
          </a:p>
          <a:p>
            <a:pPr marL="0" indent="0" algn="ctr">
              <a:buNone/>
            </a:pPr>
            <a:endParaRPr lang="en-US" sz="4400" dirty="0" smtClean="0"/>
          </a:p>
          <a:p>
            <a:pPr marL="0" indent="0" algn="ctr">
              <a:buNone/>
            </a:pPr>
            <a:r>
              <a:rPr lang="en-US" sz="4400" dirty="0" smtClean="0"/>
              <a:t>Next </a:t>
            </a:r>
            <a:r>
              <a:rPr lang="en-US" sz="4400" dirty="0"/>
              <a:t>step of social life learning through English</a:t>
            </a:r>
          </a:p>
          <a:p>
            <a:endParaRPr lang="bg-BG" dirty="0"/>
          </a:p>
        </p:txBody>
      </p:sp>
    </p:spTree>
    <p:extLst>
      <p:ext uri="{BB962C8B-B14F-4D97-AF65-F5344CB8AC3E}">
        <p14:creationId xmlns:p14="http://schemas.microsoft.com/office/powerpoint/2010/main" val="599475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sz="3100" dirty="0"/>
              <a:t>The </a:t>
            </a:r>
            <a:r>
              <a:rPr lang="en-US" sz="3100" b="1" dirty="0"/>
              <a:t>Czech </a:t>
            </a:r>
            <a:r>
              <a:rPr lang="en-US" sz="3100" b="1" dirty="0" smtClean="0"/>
              <a:t>Republic</a:t>
            </a:r>
            <a:r>
              <a:rPr lang="en-US" sz="3100" dirty="0" smtClean="0"/>
              <a:t> </a:t>
            </a:r>
            <a:r>
              <a:rPr lang="en-US" sz="3100" dirty="0"/>
              <a:t>is bordered by Germany to its north and west, Poland to its northeast, Slovakia to its east and Austria to its south</a:t>
            </a:r>
            <a:r>
              <a:rPr lang="en-US" dirty="0"/>
              <a:t>.</a:t>
            </a:r>
            <a:endParaRPr lang="bg-BG" dirty="0"/>
          </a:p>
        </p:txBody>
      </p:sp>
      <p:pic>
        <p:nvPicPr>
          <p:cNvPr id="4" name="Контейнер за съдържание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4740" y="2133600"/>
            <a:ext cx="5184345" cy="3778250"/>
          </a:xfrm>
        </p:spPr>
      </p:pic>
    </p:spTree>
    <p:extLst>
      <p:ext uri="{BB962C8B-B14F-4D97-AF65-F5344CB8AC3E}">
        <p14:creationId xmlns:p14="http://schemas.microsoft.com/office/powerpoint/2010/main" val="1544246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457" y="124503"/>
            <a:ext cx="5258548" cy="3492000"/>
          </a:xfrm>
          <a:prstGeom prst="rect">
            <a:avLst/>
          </a:prstGeom>
        </p:spPr>
      </p:pic>
      <p:sp>
        <p:nvSpPr>
          <p:cNvPr id="3" name="Правоъгълник 2"/>
          <p:cNvSpPr/>
          <p:nvPr/>
        </p:nvSpPr>
        <p:spPr>
          <a:xfrm>
            <a:off x="2034863" y="5005366"/>
            <a:ext cx="6967470" cy="2092881"/>
          </a:xfrm>
          <a:prstGeom prst="rect">
            <a:avLst/>
          </a:prstGeom>
        </p:spPr>
        <p:txBody>
          <a:bodyPr wrap="square">
            <a:spAutoFit/>
          </a:bodyPr>
          <a:lstStyle/>
          <a:p>
            <a:r>
              <a:rPr lang="en-US" sz="2800" dirty="0">
                <a:solidFill>
                  <a:srgbClr val="444444"/>
                </a:solidFill>
                <a:latin typeface="Arial" panose="020B0604020202020204" pitchFamily="34" charset="0"/>
              </a:rPr>
              <a:t>The meaning of the colors of the </a:t>
            </a:r>
            <a:r>
              <a:rPr lang="en-US" sz="2800" dirty="0" smtClean="0">
                <a:solidFill>
                  <a:srgbClr val="444444"/>
                </a:solidFill>
                <a:latin typeface="Arial" panose="020B0604020202020204" pitchFamily="34" charset="0"/>
              </a:rPr>
              <a:t>Czech Republic flag </a:t>
            </a:r>
            <a:r>
              <a:rPr lang="en-US" sz="2800" dirty="0">
                <a:solidFill>
                  <a:srgbClr val="444444"/>
                </a:solidFill>
                <a:latin typeface="Arial" panose="020B0604020202020204" pitchFamily="34" charset="0"/>
              </a:rPr>
              <a:t>is: - White - peace, red - strength </a:t>
            </a:r>
            <a:r>
              <a:rPr lang="en-US" sz="2800" dirty="0" smtClean="0">
                <a:solidFill>
                  <a:srgbClr val="444444"/>
                </a:solidFill>
                <a:latin typeface="Arial" panose="020B0604020202020204" pitchFamily="34" charset="0"/>
              </a:rPr>
              <a:t>and blue </a:t>
            </a:r>
            <a:r>
              <a:rPr lang="en-US" sz="2800" dirty="0">
                <a:solidFill>
                  <a:srgbClr val="444444"/>
                </a:solidFill>
                <a:latin typeface="Arial" panose="020B0604020202020204" pitchFamily="34" charset="0"/>
              </a:rPr>
              <a:t>- truth, loyalty and determined and fair people.</a:t>
            </a:r>
            <a:r>
              <a:rPr lang="en-US" dirty="0">
                <a:solidFill>
                  <a:srgbClr val="444444"/>
                </a:solidFill>
                <a:latin typeface="Arial" panose="020B0604020202020204" pitchFamily="34" charset="0"/>
              </a:rPr>
              <a:t/>
            </a:r>
            <a:br>
              <a:rPr lang="en-US" dirty="0">
                <a:solidFill>
                  <a:srgbClr val="444444"/>
                </a:solidFill>
                <a:latin typeface="Arial" panose="020B0604020202020204" pitchFamily="34" charset="0"/>
              </a:rPr>
            </a:br>
            <a:endParaRPr lang="bg-BG" dirty="0"/>
          </a:p>
        </p:txBody>
      </p:sp>
    </p:spTree>
    <p:extLst>
      <p:ext uri="{BB962C8B-B14F-4D97-AF65-F5344CB8AC3E}">
        <p14:creationId xmlns:p14="http://schemas.microsoft.com/office/powerpoint/2010/main" val="3979985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2756079" y="437882"/>
            <a:ext cx="8165206" cy="923330"/>
          </a:xfrm>
          <a:prstGeom prst="rect">
            <a:avLst/>
          </a:prstGeom>
        </p:spPr>
        <p:txBody>
          <a:bodyPr wrap="square">
            <a:spAutoFit/>
          </a:bodyPr>
          <a:lstStyle/>
          <a:p>
            <a:r>
              <a:rPr lang="en-US" i="1" dirty="0" smtClean="0">
                <a:solidFill>
                  <a:srgbClr val="545454"/>
                </a:solidFill>
              </a:rPr>
              <a:t>Prague</a:t>
            </a:r>
            <a:r>
              <a:rPr lang="en-US" dirty="0" smtClean="0">
                <a:solidFill>
                  <a:srgbClr val="545454"/>
                </a:solidFill>
              </a:rPr>
              <a:t> </a:t>
            </a:r>
            <a:r>
              <a:rPr lang="en-US" dirty="0">
                <a:solidFill>
                  <a:srgbClr val="545454"/>
                </a:solidFill>
              </a:rPr>
              <a:t>is the capital and largest city of the Czech Republic. It is the 15th largest city in the European Union. It is also the historical capital of </a:t>
            </a:r>
            <a:r>
              <a:rPr lang="en-US" dirty="0" smtClean="0">
                <a:solidFill>
                  <a:srgbClr val="545454"/>
                </a:solidFill>
              </a:rPr>
              <a:t>Bohemia.</a:t>
            </a:r>
            <a:endParaRPr lang="bg-BG" dirty="0"/>
          </a:p>
        </p:txBody>
      </p:sp>
      <p:pic>
        <p:nvPicPr>
          <p:cNvPr id="4" name="Картина 3"/>
          <p:cNvPicPr>
            <a:picLocks noChangeAspect="1"/>
          </p:cNvPicPr>
          <p:nvPr/>
        </p:nvPicPr>
        <p:blipFill>
          <a:blip r:embed="rId2"/>
          <a:stretch>
            <a:fillRect/>
          </a:stretch>
        </p:blipFill>
        <p:spPr>
          <a:xfrm>
            <a:off x="3752168" y="1672318"/>
            <a:ext cx="5959680" cy="4464000"/>
          </a:xfrm>
          <a:prstGeom prst="rect">
            <a:avLst/>
          </a:prstGeom>
        </p:spPr>
      </p:pic>
    </p:spTree>
    <p:extLst>
      <p:ext uri="{BB962C8B-B14F-4D97-AF65-F5344CB8AC3E}">
        <p14:creationId xmlns:p14="http://schemas.microsoft.com/office/powerpoint/2010/main" val="31348767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stretch>
            <a:fillRect/>
          </a:stretch>
        </p:blipFill>
        <p:spPr>
          <a:xfrm>
            <a:off x="1349659" y="3739242"/>
            <a:ext cx="10842341" cy="2304000"/>
          </a:xfrm>
          <a:prstGeom prst="rect">
            <a:avLst/>
          </a:prstGeom>
        </p:spPr>
      </p:pic>
      <p:sp>
        <p:nvSpPr>
          <p:cNvPr id="3" name="Правоъгълник 2"/>
          <p:cNvSpPr/>
          <p:nvPr/>
        </p:nvSpPr>
        <p:spPr>
          <a:xfrm>
            <a:off x="3194957" y="510179"/>
            <a:ext cx="7451272" cy="2246769"/>
          </a:xfrm>
          <a:prstGeom prst="rect">
            <a:avLst/>
          </a:prstGeom>
        </p:spPr>
        <p:txBody>
          <a:bodyPr wrap="square">
            <a:spAutoFit/>
          </a:bodyPr>
          <a:lstStyle/>
          <a:p>
            <a:r>
              <a:rPr lang="en-US" sz="2800" dirty="0" smtClean="0"/>
              <a:t>Prague. Situated </a:t>
            </a:r>
            <a:r>
              <a:rPr lang="en-US" sz="2800" dirty="0"/>
              <a:t>in the north-west of the country on the Vltava river, the city is home to about 1.26 million people, while its larger urban zone is estimated to have a population of nearly 2 million</a:t>
            </a:r>
            <a:endParaRPr lang="bg-BG" sz="2800" dirty="0"/>
          </a:p>
        </p:txBody>
      </p:sp>
    </p:spTree>
    <p:extLst>
      <p:ext uri="{BB962C8B-B14F-4D97-AF65-F5344CB8AC3E}">
        <p14:creationId xmlns:p14="http://schemas.microsoft.com/office/powerpoint/2010/main" val="3272080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5255457" y="582777"/>
            <a:ext cx="3082895" cy="584775"/>
          </a:xfrm>
          <a:prstGeom prst="rect">
            <a:avLst/>
          </a:prstGeom>
        </p:spPr>
        <p:txBody>
          <a:bodyPr wrap="none">
            <a:spAutoFit/>
          </a:bodyPr>
          <a:lstStyle/>
          <a:p>
            <a:r>
              <a:rPr lang="en-US" sz="3200" b="1" dirty="0"/>
              <a:t>Prague Castle</a:t>
            </a:r>
            <a:r>
              <a:rPr lang="en-US" sz="3200" dirty="0"/>
              <a:t> </a:t>
            </a:r>
            <a:endParaRPr lang="bg-BG" sz="3200" dirty="0"/>
          </a:p>
        </p:txBody>
      </p:sp>
      <p:sp>
        <p:nvSpPr>
          <p:cNvPr id="3" name="Правоъгълник 2"/>
          <p:cNvSpPr/>
          <p:nvPr/>
        </p:nvSpPr>
        <p:spPr>
          <a:xfrm>
            <a:off x="2106385" y="1167552"/>
            <a:ext cx="10085615" cy="1015663"/>
          </a:xfrm>
          <a:prstGeom prst="rect">
            <a:avLst/>
          </a:prstGeom>
        </p:spPr>
        <p:txBody>
          <a:bodyPr wrap="square">
            <a:spAutoFit/>
          </a:bodyPr>
          <a:lstStyle/>
          <a:p>
            <a:r>
              <a:rPr lang="en-US" sz="2000" dirty="0"/>
              <a:t>According to the Guinness Book of Records, Prague Castle is the largest ancient castle in the </a:t>
            </a:r>
            <a:r>
              <a:rPr lang="en-US" sz="2000" dirty="0" smtClean="0"/>
              <a:t>world, occupying </a:t>
            </a:r>
            <a:r>
              <a:rPr lang="en-US" sz="2000" dirty="0"/>
              <a:t>an area of almost 70,000 </a:t>
            </a:r>
            <a:r>
              <a:rPr lang="en-US" sz="2000" dirty="0" smtClean="0"/>
              <a:t>m, </a:t>
            </a:r>
            <a:r>
              <a:rPr lang="en-US" sz="2000" dirty="0"/>
              <a:t>at about 570 meters in length and an average of about 130 meters wide</a:t>
            </a:r>
            <a:endParaRPr lang="bg-BG" sz="2000" dirty="0"/>
          </a:p>
        </p:txBody>
      </p:sp>
      <p:pic>
        <p:nvPicPr>
          <p:cNvPr id="5" name="Картина 4"/>
          <p:cNvPicPr>
            <a:picLocks noChangeAspect="1"/>
          </p:cNvPicPr>
          <p:nvPr/>
        </p:nvPicPr>
        <p:blipFill>
          <a:blip r:embed="rId2"/>
          <a:stretch>
            <a:fillRect/>
          </a:stretch>
        </p:blipFill>
        <p:spPr>
          <a:xfrm>
            <a:off x="4452256" y="2209800"/>
            <a:ext cx="7010400" cy="4648200"/>
          </a:xfrm>
          <a:prstGeom prst="rect">
            <a:avLst/>
          </a:prstGeom>
        </p:spPr>
      </p:pic>
    </p:spTree>
    <p:extLst>
      <p:ext uri="{BB962C8B-B14F-4D97-AF65-F5344CB8AC3E}">
        <p14:creationId xmlns:p14="http://schemas.microsoft.com/office/powerpoint/2010/main" val="22684582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200" dirty="0" smtClean="0"/>
              <a:t>Education</a:t>
            </a:r>
            <a:endParaRPr lang="bg-BG" sz="3200" dirty="0"/>
          </a:p>
        </p:txBody>
      </p:sp>
      <p:pic>
        <p:nvPicPr>
          <p:cNvPr id="5" name="Контейнер за съдържание 4"/>
          <p:cNvPicPr>
            <a:picLocks noGrp="1" noChangeAspect="1"/>
          </p:cNvPicPr>
          <p:nvPr>
            <p:ph idx="1"/>
          </p:nvPr>
        </p:nvPicPr>
        <p:blipFill>
          <a:blip r:embed="rId2"/>
          <a:stretch>
            <a:fillRect/>
          </a:stretch>
        </p:blipFill>
        <p:spPr>
          <a:xfrm>
            <a:off x="6323013" y="1210469"/>
            <a:ext cx="5181600" cy="3886200"/>
          </a:xfrm>
          <a:prstGeom prst="rect">
            <a:avLst/>
          </a:prstGeom>
        </p:spPr>
      </p:pic>
      <p:sp>
        <p:nvSpPr>
          <p:cNvPr id="4" name="Текстов контейнер 3"/>
          <p:cNvSpPr>
            <a:spLocks noGrp="1"/>
          </p:cNvSpPr>
          <p:nvPr>
            <p:ph type="body" sz="half" idx="2"/>
          </p:nvPr>
        </p:nvSpPr>
        <p:spPr/>
        <p:txBody>
          <a:bodyPr>
            <a:normAutofit/>
          </a:bodyPr>
          <a:lstStyle/>
          <a:p>
            <a:r>
              <a:rPr lang="en-US" sz="2000" dirty="0"/>
              <a:t>90% of Czechs have completed at least secondary education - the highest score in the EU</a:t>
            </a:r>
            <a:endParaRPr lang="bg-BG" sz="2000" dirty="0"/>
          </a:p>
        </p:txBody>
      </p:sp>
      <p:sp>
        <p:nvSpPr>
          <p:cNvPr id="6" name="Правоъгълник 5"/>
          <p:cNvSpPr/>
          <p:nvPr/>
        </p:nvSpPr>
        <p:spPr>
          <a:xfrm>
            <a:off x="5747657" y="5390931"/>
            <a:ext cx="6442754" cy="369332"/>
          </a:xfrm>
          <a:prstGeom prst="rect">
            <a:avLst/>
          </a:prstGeom>
        </p:spPr>
        <p:txBody>
          <a:bodyPr wrap="square">
            <a:spAutoFit/>
          </a:bodyPr>
          <a:lstStyle/>
          <a:p>
            <a:r>
              <a:rPr lang="en-US" dirty="0" err="1"/>
              <a:t>Zakladni</a:t>
            </a:r>
            <a:r>
              <a:rPr lang="en-US" dirty="0"/>
              <a:t> </a:t>
            </a:r>
            <a:r>
              <a:rPr lang="en-US" dirty="0" err="1"/>
              <a:t>skola</a:t>
            </a:r>
            <a:r>
              <a:rPr lang="en-US" dirty="0"/>
              <a:t> a </a:t>
            </a:r>
            <a:r>
              <a:rPr lang="en-US" dirty="0" err="1"/>
              <a:t>Materska</a:t>
            </a:r>
            <a:r>
              <a:rPr lang="en-US" dirty="0"/>
              <a:t> </a:t>
            </a:r>
            <a:r>
              <a:rPr lang="en-US" dirty="0" err="1"/>
              <a:t>skola</a:t>
            </a:r>
            <a:r>
              <a:rPr lang="en-US" dirty="0"/>
              <a:t> Olomouc, </a:t>
            </a:r>
            <a:r>
              <a:rPr lang="en-US" dirty="0" err="1"/>
              <a:t>Gorkeho</a:t>
            </a:r>
            <a:r>
              <a:rPr lang="en-US" dirty="0"/>
              <a:t> 39</a:t>
            </a:r>
            <a:endParaRPr lang="bg-BG" dirty="0"/>
          </a:p>
        </p:txBody>
      </p:sp>
    </p:spTree>
    <p:extLst>
      <p:ext uri="{BB962C8B-B14F-4D97-AF65-F5344CB8AC3E}">
        <p14:creationId xmlns:p14="http://schemas.microsoft.com/office/powerpoint/2010/main" val="18346963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4000" dirty="0" smtClean="0"/>
              <a:t>Sport</a:t>
            </a:r>
            <a:endParaRPr lang="bg-BG" sz="4000" dirty="0"/>
          </a:p>
        </p:txBody>
      </p:sp>
      <p:pic>
        <p:nvPicPr>
          <p:cNvPr id="5" name="Контейнер за съдържание 4"/>
          <p:cNvPicPr>
            <a:picLocks noGrp="1" noChangeAspect="1"/>
          </p:cNvPicPr>
          <p:nvPr>
            <p:ph idx="1"/>
          </p:nvPr>
        </p:nvPicPr>
        <p:blipFill>
          <a:blip r:embed="rId2"/>
          <a:stretch>
            <a:fillRect/>
          </a:stretch>
        </p:blipFill>
        <p:spPr>
          <a:xfrm>
            <a:off x="6094411" y="1775568"/>
            <a:ext cx="5515089" cy="3420000"/>
          </a:xfrm>
          <a:prstGeom prst="rect">
            <a:avLst/>
          </a:prstGeom>
        </p:spPr>
      </p:pic>
      <p:sp>
        <p:nvSpPr>
          <p:cNvPr id="4" name="Текстов контейнер 3"/>
          <p:cNvSpPr>
            <a:spLocks noGrp="1"/>
          </p:cNvSpPr>
          <p:nvPr>
            <p:ph type="body" sz="half" idx="2"/>
          </p:nvPr>
        </p:nvSpPr>
        <p:spPr/>
        <p:txBody>
          <a:bodyPr>
            <a:normAutofit/>
          </a:bodyPr>
          <a:lstStyle/>
          <a:p>
            <a:r>
              <a:rPr lang="en-US" sz="2000" dirty="0"/>
              <a:t>The two leading sports in the </a:t>
            </a:r>
            <a:r>
              <a:rPr lang="en-US" sz="2000" dirty="0" smtClean="0"/>
              <a:t>Czech </a:t>
            </a:r>
            <a:r>
              <a:rPr lang="en-US" sz="2000" dirty="0"/>
              <a:t>Republic are football and ice hockey, both drawing the largest attention of both the media and supporters. The many other sports with professional leagues and structures include basketball, volleyball, team handball, Czech handball, athletics, floorball and others</a:t>
            </a:r>
            <a:endParaRPr lang="bg-BG" sz="2000" dirty="0"/>
          </a:p>
        </p:txBody>
      </p:sp>
    </p:spTree>
    <p:extLst>
      <p:ext uri="{BB962C8B-B14F-4D97-AF65-F5344CB8AC3E}">
        <p14:creationId xmlns:p14="http://schemas.microsoft.com/office/powerpoint/2010/main" val="2780101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Загатване">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815</TotalTime>
  <Words>375</Words>
  <Application>Microsoft Office PowerPoint</Application>
  <PresentationFormat>Широк екран</PresentationFormat>
  <Paragraphs>26</Paragraphs>
  <Slides>12</Slides>
  <Notes>0</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12</vt:i4>
      </vt:variant>
    </vt:vector>
  </HeadingPairs>
  <TitlesOfParts>
    <vt:vector size="16" baseType="lpstr">
      <vt:lpstr>Arial</vt:lpstr>
      <vt:lpstr>Century Gothic</vt:lpstr>
      <vt:lpstr>Wingdings 3</vt:lpstr>
      <vt:lpstr>Загатване</vt:lpstr>
      <vt:lpstr>A country is one of the  best tourist destination. Famous for it historic buildings and places for mane Hollywood and European movies</vt:lpstr>
      <vt:lpstr>Презентация на PowerPoint</vt:lpstr>
      <vt:lpstr>The Czech Republic is bordered by Germany to its north and west, Poland to its northeast, Slovakia to its east and Austria to its south.</vt:lpstr>
      <vt:lpstr>Презентация на PowerPoint</vt:lpstr>
      <vt:lpstr>Презентация на PowerPoint</vt:lpstr>
      <vt:lpstr>Презентация на PowerPoint</vt:lpstr>
      <vt:lpstr>Презентация на PowerPoint</vt:lpstr>
      <vt:lpstr>Education</vt:lpstr>
      <vt:lpstr>Sport</vt:lpstr>
      <vt:lpstr>Knedlíky</vt:lpstr>
      <vt:lpstr>Czech folklore</vt:lpstr>
      <vt:lpstr>Презентация на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country is one of the  best tourist destination. Famous for it historic buildings and places for mane Hollywood and European movies</dc:title>
  <dc:creator>dineva</dc:creator>
  <cp:lastModifiedBy>dineva</cp:lastModifiedBy>
  <cp:revision>21</cp:revision>
  <dcterms:created xsi:type="dcterms:W3CDTF">2016-10-27T06:31:16Z</dcterms:created>
  <dcterms:modified xsi:type="dcterms:W3CDTF">2016-10-28T03:22:27Z</dcterms:modified>
</cp:coreProperties>
</file>