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257" r:id="rId3"/>
    <p:sldId id="258" r:id="rId4"/>
    <p:sldId id="259" r:id="rId5"/>
    <p:sldId id="260" r:id="rId6"/>
    <p:sldId id="264" r:id="rId7"/>
    <p:sldId id="261" r:id="rId8"/>
    <p:sldId id="262" r:id="rId9"/>
    <p:sldId id="263"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bg-BG" smtClean="0"/>
              <a:t>Редакт. стил загл. образец</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bg-BG" smtClean="0"/>
              <a:t>Щракнете за редакция стил подзагл. обр.</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18132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лавие и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bg-BG" smtClean="0"/>
              <a:t>Редакт. стил загл. образец</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B61BEF0D-F0BB-DE4B-95CE-6DB70DBA9567}" type="datetimeFigureOut">
              <a:rPr lang="en-US" smtClean="0"/>
              <a:pPr/>
              <a:t>10/27/2016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77180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bg-BG" smtClean="0"/>
              <a:t>Редакт. стил загл. образец</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bg-BG" smtClean="0"/>
              <a:t>Щракнете, за да редактирате стиловете на текста в образеца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B61BEF0D-F0BB-DE4B-95CE-6DB70DBA9567}" type="datetimeFigureOut">
              <a:rPr lang="en-US" smtClean="0"/>
              <a:pPr/>
              <a:t>10/27/2016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74563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ичка с име">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bg-BG" smtClean="0"/>
              <a:t>Редакт. стил загл. образец</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B61BEF0D-F0BB-DE4B-95CE-6DB70DBA9567}" type="datetimeFigureOut">
              <a:rPr lang="en-US" smtClean="0"/>
              <a:pPr/>
              <a:t>10/27/2016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69411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ичка с име на цитат">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bg-BG" smtClean="0"/>
              <a:t>Редакт. стил загл. образец</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bg-BG" smtClean="0"/>
              <a:t>Щракнете, за да редактирате стиловете на текста в образеца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B61BEF0D-F0BB-DE4B-95CE-6DB70DBA9567}" type="datetimeFigureOut">
              <a:rPr lang="en-US" smtClean="0"/>
              <a:pPr/>
              <a:t>10/27/2016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925773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или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bg-BG" smtClean="0"/>
              <a:t>Редакт. стил загл. образец</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bg-BG" smtClean="0"/>
              <a:t>Щракнете, за да редактирате стиловете на текста в образеца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B61BEF0D-F0BB-DE4B-95CE-6DB70DBA9567}" type="datetimeFigureOut">
              <a:rPr lang="en-US" smtClean="0"/>
              <a:pPr/>
              <a:t>10/27/2016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62189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dirty="0"/>
          </a:p>
        </p:txBody>
      </p:sp>
      <p:sp>
        <p:nvSpPr>
          <p:cNvPr id="3" name="Vertical Text Placeholder 2"/>
          <p:cNvSpPr>
            <a:spLocks noGrp="1"/>
          </p:cNvSpPr>
          <p:nvPr>
            <p:ph type="body" orient="vert" idx="1"/>
          </p:nvPr>
        </p:nvSpPr>
        <p:spPr/>
        <p:txBody>
          <a:bodyPr vert="eaVert" ancho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96366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bg-BG" smtClean="0"/>
              <a:t>Редакт. стил загл. образец</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61438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bg-BG" smtClean="0"/>
              <a:t>Редакт. стил загл. образец</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77786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bg-BG" smtClean="0"/>
              <a:t>Редакт. стил загл. образец</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B61BEF0D-F0BB-DE4B-95CE-6DB70DBA9567}" type="datetimeFigureOut">
              <a:rPr lang="en-US" smtClean="0"/>
              <a:pPr/>
              <a:t>10/27/2016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73793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bg-BG" smtClean="0"/>
              <a:t>Редакт. стил загл. образец</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59489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bg-BG" smtClean="0"/>
              <a:t>Редакт. стил загл. образец</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427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7498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64820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bg-BG" smtClean="0"/>
              <a:t>Редакт. стил загл. образец</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B61BEF0D-F0BB-DE4B-95CE-6DB70DBA9567}" type="datetimeFigureOut">
              <a:rPr lang="en-US" smtClean="0"/>
              <a:pPr/>
              <a:t>10/27/2016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7148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bg-BG" smtClean="0"/>
              <a:t>Редакт. стил загл. образец</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bg-BG" smtClean="0"/>
              <a:t>Щракнете върху иконата, за да добавите картина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B61BEF0D-F0BB-DE4B-95CE-6DB70DBA9567}" type="datetimeFigureOut">
              <a:rPr lang="en-US" smtClean="0"/>
              <a:pPr/>
              <a:t>10/27/2016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12505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bg-BG" smtClean="0"/>
              <a:t>Редакт. стил загл. образец</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10/27/2016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536636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Cante_flamenco" TargetMode="External"/><Relationship Id="rId2" Type="http://schemas.openxmlformats.org/officeDocument/2006/relationships/image" Target="../media/image13.png"/><Relationship Id="rId1" Type="http://schemas.openxmlformats.org/officeDocument/2006/relationships/slideLayout" Target="../slideLayouts/slideLayout8.xml"/><Relationship Id="rId5" Type="http://schemas.openxmlformats.org/officeDocument/2006/relationships/hyperlink" Target="https://en.wikipedia.org/wiki/Palmas_(music)" TargetMode="External"/><Relationship Id="rId4" Type="http://schemas.openxmlformats.org/officeDocument/2006/relationships/hyperlink" Target="https://en.wikipedia.org/wiki/Flamenco_guitar"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ctrTitle"/>
          </p:nvPr>
        </p:nvSpPr>
        <p:spPr/>
        <p:txBody>
          <a:bodyPr>
            <a:normAutofit/>
          </a:bodyPr>
          <a:lstStyle/>
          <a:p>
            <a:pPr algn="ctr"/>
            <a:r>
              <a:rPr lang="bg-BG" sz="2800" dirty="0" err="1"/>
              <a:t>It</a:t>
            </a:r>
            <a:r>
              <a:rPr lang="bg-BG" sz="2800" dirty="0"/>
              <a:t> </a:t>
            </a:r>
            <a:r>
              <a:rPr lang="bg-BG" sz="2800" dirty="0" err="1"/>
              <a:t>is</a:t>
            </a:r>
            <a:r>
              <a:rPr lang="bg-BG" sz="2800" dirty="0"/>
              <a:t> a </a:t>
            </a:r>
            <a:r>
              <a:rPr lang="bg-BG" sz="2800" dirty="0" err="1"/>
              <a:t>beautiful</a:t>
            </a:r>
            <a:r>
              <a:rPr lang="bg-BG" sz="2800" dirty="0"/>
              <a:t> </a:t>
            </a:r>
            <a:r>
              <a:rPr lang="bg-BG" sz="2800" dirty="0" err="1"/>
              <a:t>country</a:t>
            </a:r>
            <a:r>
              <a:rPr lang="bg-BG" sz="2800" dirty="0"/>
              <a:t> </a:t>
            </a:r>
            <a:r>
              <a:rPr lang="bg-BG" sz="2800" dirty="0" err="1"/>
              <a:t>located</a:t>
            </a:r>
            <a:r>
              <a:rPr lang="bg-BG" sz="2800" dirty="0"/>
              <a:t> </a:t>
            </a:r>
            <a:r>
              <a:rPr lang="bg-BG" sz="2800" dirty="0" err="1"/>
              <a:t>in</a:t>
            </a:r>
            <a:r>
              <a:rPr lang="bg-BG" sz="2800" dirty="0"/>
              <a:t> </a:t>
            </a:r>
            <a:r>
              <a:rPr lang="bg-BG" sz="2800" dirty="0" err="1"/>
              <a:t>southwestern</a:t>
            </a:r>
            <a:r>
              <a:rPr lang="bg-BG" sz="2800" dirty="0"/>
              <a:t> </a:t>
            </a:r>
            <a:r>
              <a:rPr lang="bg-BG" sz="2800" dirty="0" err="1"/>
              <a:t>Europe</a:t>
            </a:r>
            <a:r>
              <a:rPr lang="bg-BG" sz="2800" dirty="0"/>
              <a:t>. </a:t>
            </a:r>
            <a:r>
              <a:rPr lang="bg-BG" sz="2800" dirty="0" err="1"/>
              <a:t>The</a:t>
            </a:r>
            <a:r>
              <a:rPr lang="bg-BG" sz="2800" dirty="0"/>
              <a:t> </a:t>
            </a:r>
            <a:r>
              <a:rPr lang="bg-BG" sz="2800" dirty="0" err="1"/>
              <a:t>people</a:t>
            </a:r>
            <a:r>
              <a:rPr lang="bg-BG" sz="2800" dirty="0"/>
              <a:t> </a:t>
            </a:r>
            <a:r>
              <a:rPr lang="bg-BG" sz="2800" dirty="0" err="1"/>
              <a:t>and</a:t>
            </a:r>
            <a:r>
              <a:rPr lang="bg-BG" sz="2800" dirty="0"/>
              <a:t> </a:t>
            </a:r>
            <a:r>
              <a:rPr lang="bg-BG" sz="2800" dirty="0" err="1"/>
              <a:t>culture</a:t>
            </a:r>
            <a:r>
              <a:rPr lang="bg-BG" sz="2800" dirty="0"/>
              <a:t> </a:t>
            </a:r>
            <a:r>
              <a:rPr lang="bg-BG" sz="2800" dirty="0" err="1"/>
              <a:t>of</a:t>
            </a:r>
            <a:r>
              <a:rPr lang="bg-BG" sz="2800" dirty="0"/>
              <a:t> </a:t>
            </a:r>
            <a:r>
              <a:rPr lang="bg-BG" sz="2800" dirty="0" err="1"/>
              <a:t>Spain</a:t>
            </a:r>
            <a:r>
              <a:rPr lang="bg-BG" sz="2800" dirty="0"/>
              <a:t> </a:t>
            </a:r>
            <a:r>
              <a:rPr lang="bg-BG" sz="2800" dirty="0" err="1"/>
              <a:t>are</a:t>
            </a:r>
            <a:r>
              <a:rPr lang="bg-BG" sz="2800" dirty="0"/>
              <a:t> </a:t>
            </a:r>
            <a:r>
              <a:rPr lang="bg-BG" sz="2800" dirty="0" err="1"/>
              <a:t>unique</a:t>
            </a:r>
            <a:r>
              <a:rPr lang="bg-BG" sz="2800" dirty="0"/>
              <a:t> </a:t>
            </a:r>
            <a:r>
              <a:rPr lang="bg-BG" sz="2800" dirty="0" err="1"/>
              <a:t>and</a:t>
            </a:r>
            <a:r>
              <a:rPr lang="bg-BG" sz="2800" dirty="0"/>
              <a:t> </a:t>
            </a:r>
            <a:r>
              <a:rPr lang="bg-BG" sz="2800" dirty="0" err="1"/>
              <a:t>vivid</a:t>
            </a:r>
            <a:r>
              <a:rPr lang="bg-BG" sz="2800" dirty="0"/>
              <a:t>. </a:t>
            </a:r>
            <a:r>
              <a:rPr lang="bg-BG" sz="2800" dirty="0" err="1"/>
              <a:t>It's</a:t>
            </a:r>
            <a:r>
              <a:rPr lang="bg-BG" sz="2800" dirty="0"/>
              <a:t> </a:t>
            </a:r>
            <a:r>
              <a:rPr lang="bg-BG" sz="2800" dirty="0" err="1"/>
              <a:t>possible</a:t>
            </a:r>
            <a:r>
              <a:rPr lang="bg-BG" sz="2800" dirty="0"/>
              <a:t> </a:t>
            </a:r>
            <a:r>
              <a:rPr lang="bg-BG" sz="2800" dirty="0" err="1"/>
              <a:t>that</a:t>
            </a:r>
            <a:r>
              <a:rPr lang="bg-BG" sz="2800" dirty="0"/>
              <a:t> </a:t>
            </a:r>
            <a:r>
              <a:rPr lang="bg-BG" sz="2800" dirty="0" err="1"/>
              <a:t>your</a:t>
            </a:r>
            <a:r>
              <a:rPr lang="bg-BG" sz="2800" dirty="0"/>
              <a:t> </a:t>
            </a:r>
            <a:r>
              <a:rPr lang="bg-BG" sz="2800" dirty="0" err="1"/>
              <a:t>life</a:t>
            </a:r>
            <a:r>
              <a:rPr lang="bg-BG" sz="2800" dirty="0"/>
              <a:t> </a:t>
            </a:r>
            <a:r>
              <a:rPr lang="bg-BG" sz="2800" dirty="0" err="1"/>
              <a:t>has</a:t>
            </a:r>
            <a:r>
              <a:rPr lang="bg-BG" sz="2800" dirty="0"/>
              <a:t> </a:t>
            </a:r>
            <a:r>
              <a:rPr lang="bg-BG" sz="2800" dirty="0" err="1"/>
              <a:t>been</a:t>
            </a:r>
            <a:r>
              <a:rPr lang="bg-BG" sz="2800" dirty="0"/>
              <a:t> </a:t>
            </a:r>
            <a:r>
              <a:rPr lang="bg-BG" sz="2800" dirty="0" err="1"/>
              <a:t>influenced</a:t>
            </a:r>
            <a:r>
              <a:rPr lang="bg-BG" sz="2800" dirty="0"/>
              <a:t> </a:t>
            </a:r>
            <a:r>
              <a:rPr lang="bg-BG" sz="2800" dirty="0" err="1"/>
              <a:t>by</a:t>
            </a:r>
            <a:r>
              <a:rPr lang="bg-BG" sz="2800" dirty="0"/>
              <a:t> </a:t>
            </a:r>
            <a:r>
              <a:rPr lang="bg-BG" sz="2800" dirty="0" err="1"/>
              <a:t>Spain</a:t>
            </a:r>
            <a:r>
              <a:rPr lang="bg-BG" sz="2800" dirty="0"/>
              <a:t> </a:t>
            </a:r>
            <a:r>
              <a:rPr lang="bg-BG" sz="2800" dirty="0" err="1"/>
              <a:t>and</a:t>
            </a:r>
            <a:r>
              <a:rPr lang="bg-BG" sz="2800" dirty="0"/>
              <a:t> </a:t>
            </a:r>
            <a:r>
              <a:rPr lang="bg-BG" sz="2800" dirty="0" err="1"/>
              <a:t>you</a:t>
            </a:r>
            <a:r>
              <a:rPr lang="bg-BG" sz="2800" dirty="0"/>
              <a:t> </a:t>
            </a:r>
            <a:r>
              <a:rPr lang="bg-BG" sz="2800" dirty="0" err="1"/>
              <a:t>didn't</a:t>
            </a:r>
            <a:r>
              <a:rPr lang="bg-BG" sz="2800" dirty="0"/>
              <a:t> </a:t>
            </a:r>
            <a:r>
              <a:rPr lang="bg-BG" sz="2800" dirty="0" err="1"/>
              <a:t>even</a:t>
            </a:r>
            <a:r>
              <a:rPr lang="bg-BG" sz="2800" dirty="0"/>
              <a:t> </a:t>
            </a:r>
            <a:r>
              <a:rPr lang="bg-BG" sz="2800" dirty="0" err="1"/>
              <a:t>know</a:t>
            </a:r>
            <a:r>
              <a:rPr lang="bg-BG" sz="2800" dirty="0"/>
              <a:t>.</a:t>
            </a:r>
          </a:p>
        </p:txBody>
      </p:sp>
      <p:sp>
        <p:nvSpPr>
          <p:cNvPr id="3" name="Подзаглавие 2"/>
          <p:cNvSpPr>
            <a:spLocks noGrp="1"/>
          </p:cNvSpPr>
          <p:nvPr>
            <p:ph type="subTitle" idx="1"/>
          </p:nvPr>
        </p:nvSpPr>
        <p:spPr/>
        <p:txBody>
          <a:bodyPr>
            <a:normAutofit/>
          </a:bodyPr>
          <a:lstStyle/>
          <a:p>
            <a:pPr algn="ctr"/>
            <a:r>
              <a:rPr lang="en-US" sz="3600" dirty="0" smtClean="0"/>
              <a:t>You are in…..</a:t>
            </a:r>
            <a:endParaRPr lang="bg-BG" sz="3600" dirty="0"/>
          </a:p>
        </p:txBody>
      </p:sp>
    </p:spTree>
    <p:extLst>
      <p:ext uri="{BB962C8B-B14F-4D97-AF65-F5344CB8AC3E}">
        <p14:creationId xmlns:p14="http://schemas.microsoft.com/office/powerpoint/2010/main" val="18637818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a:bodyPr>
          <a:lstStyle/>
          <a:p>
            <a:r>
              <a:rPr lang="en-US" sz="3200" dirty="0" smtClean="0"/>
              <a:t>Sports</a:t>
            </a:r>
            <a:endParaRPr lang="bg-BG" sz="3200" dirty="0"/>
          </a:p>
        </p:txBody>
      </p:sp>
      <p:sp>
        <p:nvSpPr>
          <p:cNvPr id="4" name="Текстов контейнер 3"/>
          <p:cNvSpPr>
            <a:spLocks noGrp="1"/>
          </p:cNvSpPr>
          <p:nvPr>
            <p:ph type="body" sz="half" idx="2"/>
          </p:nvPr>
        </p:nvSpPr>
        <p:spPr/>
        <p:txBody>
          <a:bodyPr>
            <a:normAutofit/>
          </a:bodyPr>
          <a:lstStyle/>
          <a:p>
            <a:r>
              <a:rPr lang="en-US" sz="2000" dirty="0"/>
              <a:t>Sport in Spain in the second half of the 20th century has always been dominated by football. Other popular sport activities include basketball, tennis, cycling, handball, motorcycling, Formula One, water sports, rhythmic gymnastics, golf, bullfighting and skiing</a:t>
            </a:r>
            <a:endParaRPr lang="bg-BG" sz="2000" dirty="0"/>
          </a:p>
        </p:txBody>
      </p:sp>
      <p:pic>
        <p:nvPicPr>
          <p:cNvPr id="7" name="Контейнер за съдържание 6"/>
          <p:cNvPicPr>
            <a:picLocks noGrp="1" noChangeAspect="1"/>
          </p:cNvPicPr>
          <p:nvPr>
            <p:ph idx="1"/>
          </p:nvPr>
        </p:nvPicPr>
        <p:blipFill>
          <a:blip r:embed="rId2"/>
          <a:stretch>
            <a:fillRect/>
          </a:stretch>
        </p:blipFill>
        <p:spPr>
          <a:xfrm>
            <a:off x="6744812" y="1598613"/>
            <a:ext cx="5314182" cy="3312000"/>
          </a:xfrm>
          <a:prstGeom prst="rect">
            <a:avLst/>
          </a:prstGeom>
        </p:spPr>
      </p:pic>
    </p:spTree>
    <p:extLst>
      <p:ext uri="{BB962C8B-B14F-4D97-AF65-F5344CB8AC3E}">
        <p14:creationId xmlns:p14="http://schemas.microsoft.com/office/powerpoint/2010/main" val="40404111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a:bodyPr>
          <a:lstStyle/>
          <a:p>
            <a:r>
              <a:rPr lang="en-US" sz="3200" dirty="0" err="1" smtClean="0"/>
              <a:t>Bullflighting</a:t>
            </a:r>
            <a:endParaRPr lang="bg-BG" sz="3200" dirty="0"/>
          </a:p>
        </p:txBody>
      </p:sp>
      <p:pic>
        <p:nvPicPr>
          <p:cNvPr id="5" name="Контейнер за съдържание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1210469"/>
            <a:ext cx="5181600" cy="3886200"/>
          </a:xfrm>
        </p:spPr>
      </p:pic>
      <p:sp>
        <p:nvSpPr>
          <p:cNvPr id="4" name="Текстов контейнер 3"/>
          <p:cNvSpPr>
            <a:spLocks noGrp="1"/>
          </p:cNvSpPr>
          <p:nvPr>
            <p:ph type="body" sz="half" idx="2"/>
          </p:nvPr>
        </p:nvSpPr>
        <p:spPr/>
        <p:txBody>
          <a:bodyPr>
            <a:normAutofit/>
          </a:bodyPr>
          <a:lstStyle/>
          <a:p>
            <a:r>
              <a:rPr lang="en-US" sz="2000" dirty="0"/>
              <a:t>Spanish-style </a:t>
            </a:r>
            <a:r>
              <a:rPr lang="en-US" sz="2000" dirty="0" err="1" smtClean="0"/>
              <a:t>bullflighting</a:t>
            </a:r>
            <a:r>
              <a:rPr lang="en-US" sz="2000" dirty="0" smtClean="0"/>
              <a:t> is </a:t>
            </a:r>
            <a:r>
              <a:rPr lang="en-US" sz="2000" dirty="0"/>
              <a:t>called a </a:t>
            </a:r>
            <a:r>
              <a:rPr lang="en-US" sz="2000" i="1" dirty="0" err="1" smtClean="0"/>
              <a:t>corridae</a:t>
            </a:r>
            <a:r>
              <a:rPr lang="en-US" sz="2000" i="1" dirty="0" smtClean="0"/>
              <a:t> </a:t>
            </a:r>
            <a:r>
              <a:rPr lang="en-US" sz="2000" i="1" dirty="0" err="1"/>
              <a:t>toros</a:t>
            </a:r>
            <a:r>
              <a:rPr lang="en-US" sz="2000" dirty="0"/>
              <a:t> </a:t>
            </a:r>
            <a:endParaRPr lang="en-US" sz="2000" dirty="0" smtClean="0"/>
          </a:p>
          <a:p>
            <a:r>
              <a:rPr lang="en-US" sz="2000" dirty="0"/>
              <a:t>In traditional </a:t>
            </a:r>
            <a:r>
              <a:rPr lang="en-US" sz="2000" i="1" dirty="0"/>
              <a:t>corrida</a:t>
            </a:r>
            <a:r>
              <a:rPr lang="en-US" sz="2000" dirty="0"/>
              <a:t>, three </a:t>
            </a:r>
            <a:r>
              <a:rPr lang="en-US" sz="2000" i="1" dirty="0"/>
              <a:t>toreros,</a:t>
            </a:r>
            <a:r>
              <a:rPr lang="en-US" sz="2000" dirty="0"/>
              <a:t> also called </a:t>
            </a:r>
            <a:r>
              <a:rPr lang="en-US" sz="2000" i="1" dirty="0" err="1"/>
              <a:t>matadores</a:t>
            </a:r>
            <a:r>
              <a:rPr lang="en-US" sz="2000" dirty="0"/>
              <a:t> </a:t>
            </a:r>
            <a:r>
              <a:rPr lang="en-US" sz="2000" dirty="0" smtClean="0"/>
              <a:t>or, </a:t>
            </a:r>
            <a:r>
              <a:rPr lang="en-US" sz="2000" dirty="0"/>
              <a:t>each fight two out of a total of six fighting bulls, each of which is at least four years old and weighs up to about 600 kg </a:t>
            </a:r>
            <a:endParaRPr lang="bg-BG" sz="2000" dirty="0"/>
          </a:p>
        </p:txBody>
      </p:sp>
    </p:spTree>
    <p:extLst>
      <p:ext uri="{BB962C8B-B14F-4D97-AF65-F5344CB8AC3E}">
        <p14:creationId xmlns:p14="http://schemas.microsoft.com/office/powerpoint/2010/main" val="1210645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a:bodyPr>
          <a:lstStyle/>
          <a:p>
            <a:r>
              <a:rPr lang="en-US" sz="3600" dirty="0" smtClean="0"/>
              <a:t>Food</a:t>
            </a:r>
            <a:endParaRPr lang="bg-BG" sz="3600" dirty="0"/>
          </a:p>
        </p:txBody>
      </p:sp>
      <p:pic>
        <p:nvPicPr>
          <p:cNvPr id="5" name="Контейнер за съдържание 4"/>
          <p:cNvPicPr>
            <a:picLocks noGrp="1" noChangeAspect="1"/>
          </p:cNvPicPr>
          <p:nvPr>
            <p:ph idx="1"/>
          </p:nvPr>
        </p:nvPicPr>
        <p:blipFill>
          <a:blip r:embed="rId2"/>
          <a:stretch>
            <a:fillRect/>
          </a:stretch>
        </p:blipFill>
        <p:spPr>
          <a:xfrm>
            <a:off x="6918324" y="1598613"/>
            <a:ext cx="4814740" cy="3204000"/>
          </a:xfrm>
          <a:prstGeom prst="rect">
            <a:avLst/>
          </a:prstGeom>
        </p:spPr>
      </p:pic>
      <p:sp>
        <p:nvSpPr>
          <p:cNvPr id="4" name="Текстов контейнер 3"/>
          <p:cNvSpPr>
            <a:spLocks noGrp="1"/>
          </p:cNvSpPr>
          <p:nvPr>
            <p:ph type="body" sz="half" idx="2"/>
          </p:nvPr>
        </p:nvSpPr>
        <p:spPr/>
        <p:txBody>
          <a:bodyPr>
            <a:normAutofit/>
          </a:bodyPr>
          <a:lstStyle/>
          <a:p>
            <a:r>
              <a:rPr lang="bg-BG" sz="2800" dirty="0"/>
              <a:t>A </a:t>
            </a:r>
            <a:r>
              <a:rPr lang="bg-BG" sz="2800" dirty="0" err="1"/>
              <a:t>food</a:t>
            </a:r>
            <a:r>
              <a:rPr lang="bg-BG" sz="2800" dirty="0"/>
              <a:t> </a:t>
            </a:r>
            <a:r>
              <a:rPr lang="bg-BG" sz="2800" dirty="0" err="1"/>
              <a:t>called</a:t>
            </a:r>
            <a:r>
              <a:rPr lang="bg-BG" sz="2800" dirty="0"/>
              <a:t> </a:t>
            </a:r>
            <a:r>
              <a:rPr lang="bg-BG" sz="2800" b="1" dirty="0" err="1"/>
              <a:t>paella</a:t>
            </a:r>
            <a:r>
              <a:rPr lang="bg-BG" sz="2800" dirty="0"/>
              <a:t>, </a:t>
            </a:r>
            <a:r>
              <a:rPr lang="bg-BG" sz="2800" dirty="0" err="1"/>
              <a:t>which</a:t>
            </a:r>
            <a:r>
              <a:rPr lang="bg-BG" sz="2800" dirty="0"/>
              <a:t> </a:t>
            </a:r>
            <a:r>
              <a:rPr lang="bg-BG" sz="2800" dirty="0" err="1"/>
              <a:t>is</a:t>
            </a:r>
            <a:r>
              <a:rPr lang="bg-BG" sz="2800" dirty="0"/>
              <a:t> a </a:t>
            </a:r>
            <a:r>
              <a:rPr lang="bg-BG" sz="2800" dirty="0" err="1"/>
              <a:t>rice</a:t>
            </a:r>
            <a:r>
              <a:rPr lang="bg-BG" sz="2800" dirty="0"/>
              <a:t> </a:t>
            </a:r>
            <a:r>
              <a:rPr lang="bg-BG" sz="2800" dirty="0" err="1"/>
              <a:t>dish</a:t>
            </a:r>
            <a:r>
              <a:rPr lang="bg-BG" sz="2800" dirty="0"/>
              <a:t> </a:t>
            </a:r>
            <a:r>
              <a:rPr lang="bg-BG" sz="2800" dirty="0" err="1"/>
              <a:t>made</a:t>
            </a:r>
            <a:r>
              <a:rPr lang="bg-BG" sz="2800" dirty="0"/>
              <a:t> </a:t>
            </a:r>
            <a:r>
              <a:rPr lang="bg-BG" sz="2800" dirty="0" err="1"/>
              <a:t>with</a:t>
            </a:r>
            <a:r>
              <a:rPr lang="bg-BG" sz="2800" dirty="0"/>
              <a:t> a </a:t>
            </a:r>
            <a:r>
              <a:rPr lang="bg-BG" sz="2800" dirty="0" err="1"/>
              <a:t>spice</a:t>
            </a:r>
            <a:r>
              <a:rPr lang="bg-BG" sz="2800" dirty="0"/>
              <a:t> </a:t>
            </a:r>
            <a:r>
              <a:rPr lang="bg-BG" sz="2800" dirty="0" err="1"/>
              <a:t>called</a:t>
            </a:r>
            <a:r>
              <a:rPr lang="bg-BG" sz="2800" dirty="0"/>
              <a:t> </a:t>
            </a:r>
            <a:r>
              <a:rPr lang="bg-BG" sz="2800" dirty="0" err="1"/>
              <a:t>saffron</a:t>
            </a:r>
            <a:r>
              <a:rPr lang="bg-BG" sz="2800" dirty="0"/>
              <a:t> </a:t>
            </a:r>
          </a:p>
          <a:p>
            <a:endParaRPr lang="bg-BG" sz="2800" dirty="0"/>
          </a:p>
        </p:txBody>
      </p:sp>
    </p:spTree>
    <p:extLst>
      <p:ext uri="{BB962C8B-B14F-4D97-AF65-F5344CB8AC3E}">
        <p14:creationId xmlns:p14="http://schemas.microsoft.com/office/powerpoint/2010/main" val="37665659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589212" y="310243"/>
            <a:ext cx="3505199" cy="1112157"/>
          </a:xfrm>
        </p:spPr>
        <p:txBody>
          <a:bodyPr>
            <a:normAutofit fontScale="90000"/>
          </a:bodyPr>
          <a:lstStyle/>
          <a:p>
            <a:r>
              <a:rPr lang="bg-BG" sz="3100" dirty="0" err="1"/>
              <a:t>Flamenco</a:t>
            </a:r>
            <a:r>
              <a:rPr lang="bg-BG" sz="3100" dirty="0"/>
              <a:t> </a:t>
            </a:r>
            <a:r>
              <a:rPr lang="bg-BG" sz="3100" dirty="0" err="1"/>
              <a:t>music</a:t>
            </a:r>
            <a:r>
              <a:rPr lang="bg-BG" sz="3100" dirty="0"/>
              <a:t> </a:t>
            </a:r>
            <a:r>
              <a:rPr lang="bg-BG" sz="3100" dirty="0" err="1"/>
              <a:t>and</a:t>
            </a:r>
            <a:r>
              <a:rPr lang="bg-BG" sz="3100" dirty="0"/>
              <a:t> </a:t>
            </a:r>
            <a:r>
              <a:rPr lang="bg-BG" sz="3100" dirty="0" err="1"/>
              <a:t>dancing</a:t>
            </a:r>
            <a:r>
              <a:rPr lang="bg-BG" sz="3100" dirty="0"/>
              <a:t> </a:t>
            </a:r>
            <a:r>
              <a:rPr lang="bg-BG" dirty="0"/>
              <a:t/>
            </a:r>
            <a:br>
              <a:rPr lang="bg-BG" dirty="0"/>
            </a:br>
            <a:endParaRPr lang="bg-BG" dirty="0"/>
          </a:p>
        </p:txBody>
      </p:sp>
      <p:pic>
        <p:nvPicPr>
          <p:cNvPr id="5" name="Контейнер за съдържание 4"/>
          <p:cNvPicPr>
            <a:picLocks noGrp="1" noChangeAspect="1"/>
          </p:cNvPicPr>
          <p:nvPr>
            <p:ph idx="1"/>
          </p:nvPr>
        </p:nvPicPr>
        <p:blipFill>
          <a:blip r:embed="rId2"/>
          <a:stretch>
            <a:fillRect/>
          </a:stretch>
        </p:blipFill>
        <p:spPr>
          <a:xfrm>
            <a:off x="7123113" y="1248569"/>
            <a:ext cx="3581400" cy="3810000"/>
          </a:xfrm>
          <a:prstGeom prst="rect">
            <a:avLst/>
          </a:prstGeom>
        </p:spPr>
      </p:pic>
      <p:sp>
        <p:nvSpPr>
          <p:cNvPr id="4" name="Текстов контейнер 3"/>
          <p:cNvSpPr>
            <a:spLocks noGrp="1"/>
          </p:cNvSpPr>
          <p:nvPr>
            <p:ph type="body" sz="half" idx="2"/>
          </p:nvPr>
        </p:nvSpPr>
        <p:spPr/>
        <p:txBody>
          <a:bodyPr>
            <a:normAutofit/>
          </a:bodyPr>
          <a:lstStyle/>
          <a:p>
            <a:r>
              <a:rPr lang="en-US" sz="2400" dirty="0" smtClean="0"/>
              <a:t>Flamenco </a:t>
            </a:r>
            <a:r>
              <a:rPr lang="en-US" sz="2400" dirty="0"/>
              <a:t>includes </a:t>
            </a:r>
            <a:r>
              <a:rPr lang="en-US" sz="2400" i="1" dirty="0" err="1">
                <a:solidFill>
                  <a:srgbClr val="002060"/>
                </a:solidFill>
                <a:hlinkClick r:id="rId3" tooltip="Cante flamenco"/>
              </a:rPr>
              <a:t>cante</a:t>
            </a:r>
            <a:r>
              <a:rPr lang="en-US" sz="2400" dirty="0"/>
              <a:t> (singing), </a:t>
            </a:r>
            <a:r>
              <a:rPr lang="en-US" sz="2400" i="1" dirty="0">
                <a:hlinkClick r:id="rId4" tooltip="Flamenco guitar"/>
              </a:rPr>
              <a:t>toque</a:t>
            </a:r>
            <a:r>
              <a:rPr lang="en-US" sz="2400" dirty="0"/>
              <a:t> (guitar playing), </a:t>
            </a:r>
            <a:r>
              <a:rPr lang="en-US" sz="2400" i="1" dirty="0" err="1"/>
              <a:t>baile</a:t>
            </a:r>
            <a:r>
              <a:rPr lang="en-US" sz="2400" dirty="0"/>
              <a:t> (dance), </a:t>
            </a:r>
            <a:r>
              <a:rPr lang="en-US" sz="2400" i="1" dirty="0" err="1"/>
              <a:t>jaleo</a:t>
            </a:r>
            <a:r>
              <a:rPr lang="en-US" sz="2400" dirty="0"/>
              <a:t> (vocalizations), </a:t>
            </a:r>
            <a:r>
              <a:rPr lang="en-US" sz="2400" i="1" dirty="0" err="1">
                <a:hlinkClick r:id="rId5" tooltip="Palmas (music)"/>
              </a:rPr>
              <a:t>palmas</a:t>
            </a:r>
            <a:r>
              <a:rPr lang="en-US" sz="2400" dirty="0"/>
              <a:t> (handclapping) and </a:t>
            </a:r>
            <a:r>
              <a:rPr lang="en-US" sz="2400" i="1" dirty="0" err="1"/>
              <a:t>pitos</a:t>
            </a:r>
            <a:r>
              <a:rPr lang="en-US" sz="2400" dirty="0"/>
              <a:t> (finger snapping</a:t>
            </a:r>
            <a:r>
              <a:rPr lang="en-US" sz="2400" dirty="0" smtClean="0"/>
              <a:t>).</a:t>
            </a:r>
            <a:endParaRPr lang="bg-BG" sz="2400" dirty="0"/>
          </a:p>
        </p:txBody>
      </p:sp>
    </p:spTree>
    <p:extLst>
      <p:ext uri="{BB962C8B-B14F-4D97-AF65-F5344CB8AC3E}">
        <p14:creationId xmlns:p14="http://schemas.microsoft.com/office/powerpoint/2010/main" val="6918720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Картина 3"/>
          <p:cNvPicPr>
            <a:picLocks noChangeAspect="1"/>
          </p:cNvPicPr>
          <p:nvPr/>
        </p:nvPicPr>
        <p:blipFill>
          <a:blip r:embed="rId2"/>
          <a:stretch>
            <a:fillRect/>
          </a:stretch>
        </p:blipFill>
        <p:spPr>
          <a:xfrm>
            <a:off x="0" y="0"/>
            <a:ext cx="5712447" cy="1627773"/>
          </a:xfrm>
          <a:prstGeom prst="rect">
            <a:avLst/>
          </a:prstGeom>
        </p:spPr>
      </p:pic>
      <p:sp>
        <p:nvSpPr>
          <p:cNvPr id="2" name="Заглавие 1"/>
          <p:cNvSpPr>
            <a:spLocks noGrp="1"/>
          </p:cNvSpPr>
          <p:nvPr>
            <p:ph type="title"/>
          </p:nvPr>
        </p:nvSpPr>
        <p:spPr/>
        <p:txBody>
          <a:bodyPr/>
          <a:lstStyle/>
          <a:p>
            <a:endParaRPr lang="bg-BG" dirty="0"/>
          </a:p>
        </p:txBody>
      </p:sp>
      <p:sp>
        <p:nvSpPr>
          <p:cNvPr id="3" name="Контейнер за съдържание 2"/>
          <p:cNvSpPr>
            <a:spLocks noGrp="1"/>
          </p:cNvSpPr>
          <p:nvPr>
            <p:ph idx="1"/>
          </p:nvPr>
        </p:nvSpPr>
        <p:spPr/>
        <p:txBody>
          <a:bodyPr>
            <a:normAutofit lnSpcReduction="10000"/>
          </a:bodyPr>
          <a:lstStyle/>
          <a:p>
            <a:pPr marL="0" indent="0" algn="ctr">
              <a:buNone/>
            </a:pPr>
            <a:endParaRPr lang="en-US" sz="4400" dirty="0" smtClean="0"/>
          </a:p>
          <a:p>
            <a:pPr marL="0" indent="0" algn="ctr">
              <a:buNone/>
            </a:pPr>
            <a:r>
              <a:rPr lang="en-US" sz="4400" smtClean="0"/>
              <a:t>Welcome to</a:t>
            </a:r>
            <a:endParaRPr lang="en-US" sz="4400" dirty="0"/>
          </a:p>
          <a:p>
            <a:pPr marL="0" indent="0" algn="ctr">
              <a:buNone/>
            </a:pPr>
            <a:endParaRPr lang="en-US" sz="4400" dirty="0" smtClean="0"/>
          </a:p>
          <a:p>
            <a:pPr marL="0" indent="0" algn="ctr">
              <a:buNone/>
            </a:pPr>
            <a:r>
              <a:rPr lang="en-US" sz="4400" dirty="0" smtClean="0"/>
              <a:t>Next </a:t>
            </a:r>
            <a:r>
              <a:rPr lang="en-US" sz="4400" dirty="0"/>
              <a:t>step of social life learning through English</a:t>
            </a:r>
          </a:p>
          <a:p>
            <a:endParaRPr lang="bg-BG" dirty="0"/>
          </a:p>
        </p:txBody>
      </p:sp>
    </p:spTree>
    <p:extLst>
      <p:ext uri="{BB962C8B-B14F-4D97-AF65-F5344CB8AC3E}">
        <p14:creationId xmlns:p14="http://schemas.microsoft.com/office/powerpoint/2010/main" val="1814020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Картина 3"/>
          <p:cNvPicPr>
            <a:picLocks noChangeAspect="1"/>
          </p:cNvPicPr>
          <p:nvPr/>
        </p:nvPicPr>
        <p:blipFill>
          <a:blip r:embed="rId2"/>
          <a:stretch>
            <a:fillRect/>
          </a:stretch>
        </p:blipFill>
        <p:spPr>
          <a:xfrm>
            <a:off x="0" y="0"/>
            <a:ext cx="5712447" cy="1627773"/>
          </a:xfrm>
          <a:prstGeom prst="rect">
            <a:avLst/>
          </a:prstGeom>
        </p:spPr>
      </p:pic>
      <p:sp>
        <p:nvSpPr>
          <p:cNvPr id="2" name="Заглавие 1"/>
          <p:cNvSpPr>
            <a:spLocks noGrp="1"/>
          </p:cNvSpPr>
          <p:nvPr>
            <p:ph type="title"/>
          </p:nvPr>
        </p:nvSpPr>
        <p:spPr/>
        <p:txBody>
          <a:bodyPr/>
          <a:lstStyle/>
          <a:p>
            <a:endParaRPr lang="bg-BG" dirty="0"/>
          </a:p>
        </p:txBody>
      </p:sp>
      <p:sp>
        <p:nvSpPr>
          <p:cNvPr id="3" name="Контейнер за съдържание 2"/>
          <p:cNvSpPr>
            <a:spLocks noGrp="1"/>
          </p:cNvSpPr>
          <p:nvPr>
            <p:ph idx="1"/>
          </p:nvPr>
        </p:nvSpPr>
        <p:spPr/>
        <p:txBody>
          <a:bodyPr>
            <a:normAutofit lnSpcReduction="10000"/>
          </a:bodyPr>
          <a:lstStyle/>
          <a:p>
            <a:pPr marL="0" indent="0" algn="ctr">
              <a:buNone/>
            </a:pPr>
            <a:r>
              <a:rPr lang="en-US" sz="4400" dirty="0" smtClean="0"/>
              <a:t>Spain through my eyes</a:t>
            </a:r>
          </a:p>
          <a:p>
            <a:pPr marL="0" indent="0" algn="ctr">
              <a:buNone/>
            </a:pPr>
            <a:endParaRPr lang="en-US" sz="4400" dirty="0"/>
          </a:p>
          <a:p>
            <a:pPr marL="0" indent="0" algn="ctr">
              <a:buNone/>
            </a:pPr>
            <a:endParaRPr lang="en-US" sz="4400" dirty="0" smtClean="0"/>
          </a:p>
          <a:p>
            <a:pPr marL="0" indent="0" algn="ctr">
              <a:buNone/>
            </a:pPr>
            <a:r>
              <a:rPr lang="en-US" sz="4400" dirty="0" smtClean="0"/>
              <a:t>Next </a:t>
            </a:r>
            <a:r>
              <a:rPr lang="en-US" sz="4400" dirty="0"/>
              <a:t>step of social life learning through English</a:t>
            </a:r>
          </a:p>
          <a:p>
            <a:endParaRPr lang="bg-BG" dirty="0"/>
          </a:p>
        </p:txBody>
      </p:sp>
    </p:spTree>
    <p:extLst>
      <p:ext uri="{BB962C8B-B14F-4D97-AF65-F5344CB8AC3E}">
        <p14:creationId xmlns:p14="http://schemas.microsoft.com/office/powerpoint/2010/main" val="23658332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a:bodyPr>
          <a:lstStyle/>
          <a:p>
            <a:r>
              <a:rPr lang="en-US" sz="3600" dirty="0" smtClean="0"/>
              <a:t>Spain</a:t>
            </a:r>
            <a:endParaRPr lang="bg-BG" sz="3600" dirty="0"/>
          </a:p>
        </p:txBody>
      </p:sp>
      <p:sp>
        <p:nvSpPr>
          <p:cNvPr id="4" name="Текстов контейнер 3"/>
          <p:cNvSpPr>
            <a:spLocks noGrp="1"/>
          </p:cNvSpPr>
          <p:nvPr>
            <p:ph type="body" sz="half" idx="2"/>
          </p:nvPr>
        </p:nvSpPr>
        <p:spPr/>
        <p:txBody>
          <a:bodyPr>
            <a:normAutofit/>
          </a:bodyPr>
          <a:lstStyle/>
          <a:p>
            <a:r>
              <a:rPr lang="bg-BG" sz="2400" dirty="0" err="1"/>
              <a:t>Spain</a:t>
            </a:r>
            <a:r>
              <a:rPr lang="bg-BG" sz="2400" dirty="0"/>
              <a:t> </a:t>
            </a:r>
            <a:r>
              <a:rPr lang="bg-BG" sz="2400" dirty="0" err="1"/>
              <a:t>sits</a:t>
            </a:r>
            <a:r>
              <a:rPr lang="bg-BG" sz="2400" dirty="0"/>
              <a:t> </a:t>
            </a:r>
            <a:r>
              <a:rPr lang="bg-BG" sz="2400" dirty="0" err="1"/>
              <a:t>between</a:t>
            </a:r>
            <a:r>
              <a:rPr lang="bg-BG" sz="2400" dirty="0"/>
              <a:t> </a:t>
            </a:r>
            <a:r>
              <a:rPr lang="bg-BG" sz="2400" dirty="0" err="1"/>
              <a:t>the</a:t>
            </a:r>
            <a:r>
              <a:rPr lang="bg-BG" sz="2400" dirty="0"/>
              <a:t> </a:t>
            </a:r>
            <a:r>
              <a:rPr lang="bg-BG" sz="2400" dirty="0" err="1"/>
              <a:t>Mediterranean</a:t>
            </a:r>
            <a:r>
              <a:rPr lang="bg-BG" sz="2400" dirty="0"/>
              <a:t> </a:t>
            </a:r>
            <a:r>
              <a:rPr lang="bg-BG" sz="2400" dirty="0" err="1"/>
              <a:t>Sea</a:t>
            </a:r>
            <a:r>
              <a:rPr lang="bg-BG" sz="2400" dirty="0"/>
              <a:t> </a:t>
            </a:r>
            <a:r>
              <a:rPr lang="bg-BG" sz="2400" dirty="0" err="1"/>
              <a:t>and</a:t>
            </a:r>
            <a:r>
              <a:rPr lang="bg-BG" sz="2400" dirty="0"/>
              <a:t> </a:t>
            </a:r>
            <a:r>
              <a:rPr lang="bg-BG" sz="2400" dirty="0" err="1"/>
              <a:t>the</a:t>
            </a:r>
            <a:r>
              <a:rPr lang="bg-BG" sz="2400" dirty="0"/>
              <a:t> </a:t>
            </a:r>
            <a:r>
              <a:rPr lang="bg-BG" sz="2400" dirty="0" err="1"/>
              <a:t>Atlantic</a:t>
            </a:r>
            <a:r>
              <a:rPr lang="bg-BG" sz="2400" dirty="0"/>
              <a:t> </a:t>
            </a:r>
            <a:r>
              <a:rPr lang="bg-BG" sz="2400" dirty="0" err="1"/>
              <a:t>Ocean</a:t>
            </a:r>
            <a:r>
              <a:rPr lang="bg-BG" sz="2400" dirty="0"/>
              <a:t>. </a:t>
            </a:r>
            <a:r>
              <a:rPr lang="bg-BG" sz="2400" dirty="0" err="1"/>
              <a:t>Spain</a:t>
            </a:r>
            <a:r>
              <a:rPr lang="bg-BG" sz="2400" dirty="0"/>
              <a:t> </a:t>
            </a:r>
            <a:r>
              <a:rPr lang="bg-BG" sz="2400" dirty="0" err="1"/>
              <a:t>shares</a:t>
            </a:r>
            <a:r>
              <a:rPr lang="bg-BG" sz="2400" dirty="0"/>
              <a:t> </a:t>
            </a:r>
            <a:r>
              <a:rPr lang="bg-BG" sz="2400" dirty="0" err="1"/>
              <a:t>borders</a:t>
            </a:r>
            <a:r>
              <a:rPr lang="bg-BG" sz="2400" dirty="0"/>
              <a:t> </a:t>
            </a:r>
            <a:r>
              <a:rPr lang="bg-BG" sz="2400" dirty="0" err="1"/>
              <a:t>with</a:t>
            </a:r>
            <a:r>
              <a:rPr lang="bg-BG" sz="2400" dirty="0"/>
              <a:t> </a:t>
            </a:r>
            <a:r>
              <a:rPr lang="bg-BG" sz="2400" dirty="0" err="1"/>
              <a:t>Portugal</a:t>
            </a:r>
            <a:r>
              <a:rPr lang="bg-BG" sz="2400" dirty="0"/>
              <a:t> </a:t>
            </a:r>
            <a:r>
              <a:rPr lang="bg-BG" sz="2400" dirty="0" err="1"/>
              <a:t>and</a:t>
            </a:r>
            <a:r>
              <a:rPr lang="bg-BG" sz="2400" dirty="0"/>
              <a:t> </a:t>
            </a:r>
            <a:r>
              <a:rPr lang="bg-BG" sz="2400" dirty="0" err="1"/>
              <a:t>France</a:t>
            </a:r>
            <a:endParaRPr lang="bg-BG" sz="2400" dirty="0"/>
          </a:p>
        </p:txBody>
      </p:sp>
      <p:pic>
        <p:nvPicPr>
          <p:cNvPr id="7" name="Контейнер за съдържание 6"/>
          <p:cNvPicPr>
            <a:picLocks noGrp="1" noChangeAspect="1"/>
          </p:cNvPicPr>
          <p:nvPr>
            <p:ph idx="1"/>
          </p:nvPr>
        </p:nvPicPr>
        <p:blipFill>
          <a:blip r:embed="rId2"/>
          <a:stretch>
            <a:fillRect/>
          </a:stretch>
        </p:blipFill>
        <p:spPr>
          <a:xfrm>
            <a:off x="6323013" y="1114865"/>
            <a:ext cx="5181600" cy="4077407"/>
          </a:xfrm>
          <a:prstGeom prst="rect">
            <a:avLst/>
          </a:prstGeom>
        </p:spPr>
      </p:pic>
    </p:spTree>
    <p:extLst>
      <p:ext uri="{BB962C8B-B14F-4D97-AF65-F5344CB8AC3E}">
        <p14:creationId xmlns:p14="http://schemas.microsoft.com/office/powerpoint/2010/main" val="25409493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en-US" dirty="0" smtClean="0"/>
              <a:t>Spain is a country in a southern Europe and is part of the Iberian peninsula</a:t>
            </a:r>
            <a:endParaRPr lang="bg-BG" dirty="0"/>
          </a:p>
        </p:txBody>
      </p:sp>
      <p:pic>
        <p:nvPicPr>
          <p:cNvPr id="3" name="Картина 2"/>
          <p:cNvPicPr>
            <a:picLocks noChangeAspect="1"/>
          </p:cNvPicPr>
          <p:nvPr/>
        </p:nvPicPr>
        <p:blipFill>
          <a:blip r:embed="rId2"/>
          <a:stretch>
            <a:fillRect/>
          </a:stretch>
        </p:blipFill>
        <p:spPr>
          <a:xfrm>
            <a:off x="4218214" y="2430915"/>
            <a:ext cx="4887610" cy="3312000"/>
          </a:xfrm>
          <a:prstGeom prst="rect">
            <a:avLst/>
          </a:prstGeom>
        </p:spPr>
      </p:pic>
    </p:spTree>
    <p:extLst>
      <p:ext uri="{BB962C8B-B14F-4D97-AF65-F5344CB8AC3E}">
        <p14:creationId xmlns:p14="http://schemas.microsoft.com/office/powerpoint/2010/main" val="3772417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Картина 1"/>
          <p:cNvPicPr>
            <a:picLocks noChangeAspect="1"/>
          </p:cNvPicPr>
          <p:nvPr/>
        </p:nvPicPr>
        <p:blipFill>
          <a:blip r:embed="rId2"/>
          <a:stretch>
            <a:fillRect/>
          </a:stretch>
        </p:blipFill>
        <p:spPr>
          <a:xfrm>
            <a:off x="5871520" y="0"/>
            <a:ext cx="6320480" cy="4212000"/>
          </a:xfrm>
          <a:prstGeom prst="rect">
            <a:avLst/>
          </a:prstGeom>
        </p:spPr>
      </p:pic>
      <p:sp>
        <p:nvSpPr>
          <p:cNvPr id="3" name="Правоъгълник 2"/>
          <p:cNvSpPr/>
          <p:nvPr/>
        </p:nvSpPr>
        <p:spPr>
          <a:xfrm>
            <a:off x="2204357" y="4878365"/>
            <a:ext cx="9323614" cy="1938992"/>
          </a:xfrm>
          <a:prstGeom prst="rect">
            <a:avLst/>
          </a:prstGeom>
        </p:spPr>
        <p:txBody>
          <a:bodyPr wrap="square">
            <a:spAutoFit/>
          </a:bodyPr>
          <a:lstStyle/>
          <a:p>
            <a:r>
              <a:rPr lang="en-US" sz="2400" b="1" dirty="0"/>
              <a:t>The red and yellow colors contained in the Spanish flag represent the colors of the original Spanish kingdoms.</a:t>
            </a:r>
            <a:r>
              <a:rPr lang="en-US" sz="2400" dirty="0"/>
              <a:t> The Spanish flag also contains a coat of arms containing the Pillars of Hercules, which are meant to represent Gibraltar and </a:t>
            </a:r>
            <a:r>
              <a:rPr lang="en-US" sz="2400" dirty="0" err="1"/>
              <a:t>Cueta</a:t>
            </a:r>
            <a:r>
              <a:rPr lang="en-US" sz="2400" dirty="0"/>
              <a:t>.</a:t>
            </a:r>
          </a:p>
        </p:txBody>
      </p:sp>
    </p:spTree>
    <p:extLst>
      <p:ext uri="{BB962C8B-B14F-4D97-AF65-F5344CB8AC3E}">
        <p14:creationId xmlns:p14="http://schemas.microsoft.com/office/powerpoint/2010/main" val="10983195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dirty="0" err="1"/>
              <a:t>The</a:t>
            </a:r>
            <a:r>
              <a:rPr lang="bg-BG" dirty="0"/>
              <a:t> </a:t>
            </a:r>
            <a:r>
              <a:rPr lang="bg-BG" dirty="0" err="1"/>
              <a:t>capital</a:t>
            </a:r>
            <a:r>
              <a:rPr lang="bg-BG" dirty="0"/>
              <a:t> </a:t>
            </a:r>
            <a:r>
              <a:rPr lang="bg-BG" dirty="0" err="1"/>
              <a:t>is</a:t>
            </a:r>
            <a:r>
              <a:rPr lang="bg-BG" dirty="0"/>
              <a:t> </a:t>
            </a:r>
            <a:r>
              <a:rPr lang="bg-BG" dirty="0" err="1"/>
              <a:t>Madrid</a:t>
            </a:r>
            <a:endParaRPr lang="bg-BG" dirty="0"/>
          </a:p>
        </p:txBody>
      </p:sp>
      <p:sp>
        <p:nvSpPr>
          <p:cNvPr id="3" name="Контейнер за съдържание 2"/>
          <p:cNvSpPr>
            <a:spLocks noGrp="1"/>
          </p:cNvSpPr>
          <p:nvPr>
            <p:ph idx="1"/>
          </p:nvPr>
        </p:nvSpPr>
        <p:spPr/>
        <p:txBody>
          <a:bodyPr/>
          <a:lstStyle/>
          <a:p>
            <a:r>
              <a:rPr lang="en-US" dirty="0"/>
              <a:t>The population of the city is almost 3.2 </a:t>
            </a:r>
            <a:r>
              <a:rPr lang="en-US" dirty="0" smtClean="0"/>
              <a:t>million. </a:t>
            </a:r>
            <a:r>
              <a:rPr lang="en-US" dirty="0"/>
              <a:t>It is </a:t>
            </a:r>
            <a:r>
              <a:rPr lang="en-US" dirty="0" smtClean="0"/>
              <a:t>the third- largest </a:t>
            </a:r>
            <a:r>
              <a:rPr lang="en-US" dirty="0" smtClean="0">
                <a:solidFill>
                  <a:schemeClr val="tx1"/>
                </a:solidFill>
              </a:rPr>
              <a:t>in the </a:t>
            </a:r>
            <a:r>
              <a:rPr lang="en-US" dirty="0">
                <a:solidFill>
                  <a:schemeClr val="tx1"/>
                </a:solidFill>
              </a:rPr>
              <a:t>European </a:t>
            </a:r>
            <a:r>
              <a:rPr lang="en-US" dirty="0" smtClean="0">
                <a:solidFill>
                  <a:schemeClr val="tx1"/>
                </a:solidFill>
              </a:rPr>
              <a:t>Union, </a:t>
            </a:r>
            <a:r>
              <a:rPr lang="en-US" dirty="0">
                <a:solidFill>
                  <a:schemeClr val="tx1"/>
                </a:solidFill>
              </a:rPr>
              <a:t>after London and </a:t>
            </a:r>
            <a:r>
              <a:rPr lang="en-US" dirty="0" smtClean="0">
                <a:solidFill>
                  <a:schemeClr val="tx1"/>
                </a:solidFill>
              </a:rPr>
              <a:t>Berlin</a:t>
            </a:r>
          </a:p>
          <a:p>
            <a:endParaRPr lang="bg-BG" dirty="0">
              <a:solidFill>
                <a:schemeClr val="tx1"/>
              </a:solidFill>
            </a:endParaRPr>
          </a:p>
        </p:txBody>
      </p:sp>
      <p:pic>
        <p:nvPicPr>
          <p:cNvPr id="4" name="Картина 3"/>
          <p:cNvPicPr>
            <a:picLocks noChangeAspect="1"/>
          </p:cNvPicPr>
          <p:nvPr/>
        </p:nvPicPr>
        <p:blipFill>
          <a:blip r:embed="rId2"/>
          <a:stretch>
            <a:fillRect/>
          </a:stretch>
        </p:blipFill>
        <p:spPr>
          <a:xfrm>
            <a:off x="3969882" y="2900361"/>
            <a:ext cx="5355720" cy="3564000"/>
          </a:xfrm>
          <a:prstGeom prst="rect">
            <a:avLst/>
          </a:prstGeom>
        </p:spPr>
      </p:pic>
    </p:spTree>
    <p:extLst>
      <p:ext uri="{BB962C8B-B14F-4D97-AF65-F5344CB8AC3E}">
        <p14:creationId xmlns:p14="http://schemas.microsoft.com/office/powerpoint/2010/main" val="38801230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2917370" y="4783418"/>
            <a:ext cx="8561615" cy="1475404"/>
          </a:xfrm>
          <a:prstGeom prst="rect">
            <a:avLst/>
          </a:prstGeom>
        </p:spPr>
        <p:txBody>
          <a:bodyPr wrap="square">
            <a:spAutoFit/>
          </a:bodyPr>
          <a:lstStyle/>
          <a:p>
            <a:pPr>
              <a:lnSpc>
                <a:spcPct val="107000"/>
              </a:lnSpc>
              <a:spcAft>
                <a:spcPts val="800"/>
              </a:spcAft>
            </a:pPr>
            <a:r>
              <a:rPr lang="bg-BG" sz="2800" dirty="0" err="1">
                <a:latin typeface="Times New Roman" panose="02020603050405020304" pitchFamily="18" charset="0"/>
                <a:ea typeface="Times New Roman" panose="02020603050405020304" pitchFamily="18" charset="0"/>
                <a:cs typeface="Times New Roman" panose="02020603050405020304" pitchFamily="18" charset="0"/>
              </a:rPr>
              <a:t>Within</a:t>
            </a:r>
            <a:r>
              <a:rPr lang="bg-BG" sz="2800" dirty="0">
                <a:latin typeface="Times New Roman" panose="02020603050405020304" pitchFamily="18" charset="0"/>
                <a:ea typeface="Times New Roman" panose="02020603050405020304" pitchFamily="18" charset="0"/>
                <a:cs typeface="Times New Roman" panose="02020603050405020304" pitchFamily="18" charset="0"/>
              </a:rPr>
              <a:t> </a:t>
            </a:r>
            <a:r>
              <a:rPr lang="bg-BG" sz="2800" dirty="0" err="1">
                <a:latin typeface="Times New Roman" panose="02020603050405020304" pitchFamily="18" charset="0"/>
                <a:ea typeface="Times New Roman" panose="02020603050405020304" pitchFamily="18" charset="0"/>
                <a:cs typeface="Times New Roman" panose="02020603050405020304" pitchFamily="18" charset="0"/>
              </a:rPr>
              <a:t>Spain</a:t>
            </a:r>
            <a:r>
              <a:rPr lang="bg-BG" sz="2800" dirty="0">
                <a:latin typeface="Times New Roman" panose="02020603050405020304" pitchFamily="18" charset="0"/>
                <a:ea typeface="Times New Roman" panose="02020603050405020304" pitchFamily="18" charset="0"/>
                <a:cs typeface="Times New Roman" panose="02020603050405020304" pitchFamily="18" charset="0"/>
              </a:rPr>
              <a:t>, </a:t>
            </a:r>
            <a:r>
              <a:rPr lang="bg-BG" sz="2800" dirty="0" err="1">
                <a:latin typeface="Times New Roman" panose="02020603050405020304" pitchFamily="18" charset="0"/>
                <a:ea typeface="Times New Roman" panose="02020603050405020304" pitchFamily="18" charset="0"/>
                <a:cs typeface="Times New Roman" panose="02020603050405020304" pitchFamily="18" charset="0"/>
              </a:rPr>
              <a:t>you</a:t>
            </a:r>
            <a:r>
              <a:rPr lang="bg-BG" sz="2800" dirty="0">
                <a:latin typeface="Times New Roman" panose="02020603050405020304" pitchFamily="18" charset="0"/>
                <a:ea typeface="Times New Roman" panose="02020603050405020304" pitchFamily="18" charset="0"/>
                <a:cs typeface="Times New Roman" panose="02020603050405020304" pitchFamily="18" charset="0"/>
              </a:rPr>
              <a:t> </a:t>
            </a:r>
            <a:r>
              <a:rPr lang="bg-BG" sz="2800" dirty="0" err="1">
                <a:latin typeface="Times New Roman" panose="02020603050405020304" pitchFamily="18" charset="0"/>
                <a:ea typeface="Times New Roman" panose="02020603050405020304" pitchFamily="18" charset="0"/>
                <a:cs typeface="Times New Roman" panose="02020603050405020304" pitchFamily="18" charset="0"/>
              </a:rPr>
              <a:t>can</a:t>
            </a:r>
            <a:r>
              <a:rPr lang="bg-BG" sz="2800" dirty="0">
                <a:latin typeface="Times New Roman" panose="02020603050405020304" pitchFamily="18" charset="0"/>
                <a:ea typeface="Times New Roman" panose="02020603050405020304" pitchFamily="18" charset="0"/>
                <a:cs typeface="Times New Roman" panose="02020603050405020304" pitchFamily="18" charset="0"/>
              </a:rPr>
              <a:t> </a:t>
            </a:r>
            <a:r>
              <a:rPr lang="bg-BG" sz="2800" dirty="0" err="1">
                <a:latin typeface="Times New Roman" panose="02020603050405020304" pitchFamily="18" charset="0"/>
                <a:ea typeface="Times New Roman" panose="02020603050405020304" pitchFamily="18" charset="0"/>
                <a:cs typeface="Times New Roman" panose="02020603050405020304" pitchFamily="18" charset="0"/>
              </a:rPr>
              <a:t>find</a:t>
            </a:r>
            <a:r>
              <a:rPr lang="bg-BG" sz="2800" dirty="0">
                <a:latin typeface="Times New Roman" panose="02020603050405020304" pitchFamily="18" charset="0"/>
                <a:ea typeface="Times New Roman" panose="02020603050405020304" pitchFamily="18" charset="0"/>
                <a:cs typeface="Times New Roman" panose="02020603050405020304" pitchFamily="18" charset="0"/>
              </a:rPr>
              <a:t> </a:t>
            </a:r>
            <a:r>
              <a:rPr lang="bg-BG" sz="2800" dirty="0" err="1">
                <a:latin typeface="Times New Roman" panose="02020603050405020304" pitchFamily="18" charset="0"/>
                <a:ea typeface="Times New Roman" panose="02020603050405020304" pitchFamily="18" charset="0"/>
                <a:cs typeface="Times New Roman" panose="02020603050405020304" pitchFamily="18" charset="0"/>
              </a:rPr>
              <a:t>mountains</a:t>
            </a:r>
            <a:r>
              <a:rPr lang="bg-BG" sz="2800" dirty="0">
                <a:latin typeface="Times New Roman" panose="02020603050405020304" pitchFamily="18" charset="0"/>
                <a:ea typeface="Times New Roman" panose="02020603050405020304" pitchFamily="18" charset="0"/>
                <a:cs typeface="Times New Roman" panose="02020603050405020304" pitchFamily="18" charset="0"/>
              </a:rPr>
              <a:t>, </a:t>
            </a:r>
            <a:r>
              <a:rPr lang="bg-BG" sz="2800" dirty="0" err="1">
                <a:latin typeface="Times New Roman" panose="02020603050405020304" pitchFamily="18" charset="0"/>
                <a:ea typeface="Times New Roman" panose="02020603050405020304" pitchFamily="18" charset="0"/>
                <a:cs typeface="Times New Roman" panose="02020603050405020304" pitchFamily="18" charset="0"/>
              </a:rPr>
              <a:t>valleys</a:t>
            </a:r>
            <a:r>
              <a:rPr lang="bg-BG" sz="2800" dirty="0">
                <a:latin typeface="Times New Roman" panose="02020603050405020304" pitchFamily="18" charset="0"/>
                <a:ea typeface="Times New Roman" panose="02020603050405020304" pitchFamily="18" charset="0"/>
                <a:cs typeface="Times New Roman" panose="02020603050405020304" pitchFamily="18" charset="0"/>
              </a:rPr>
              <a:t>, </a:t>
            </a:r>
            <a:r>
              <a:rPr lang="bg-BG" sz="2800" dirty="0" err="1">
                <a:latin typeface="Times New Roman" panose="02020603050405020304" pitchFamily="18" charset="0"/>
                <a:ea typeface="Times New Roman" panose="02020603050405020304" pitchFamily="18" charset="0"/>
                <a:cs typeface="Times New Roman" panose="02020603050405020304" pitchFamily="18" charset="0"/>
              </a:rPr>
              <a:t>lakes</a:t>
            </a:r>
            <a:r>
              <a:rPr lang="bg-BG" sz="2800" dirty="0">
                <a:latin typeface="Times New Roman" panose="02020603050405020304" pitchFamily="18" charset="0"/>
                <a:ea typeface="Times New Roman" panose="02020603050405020304" pitchFamily="18" charset="0"/>
                <a:cs typeface="Times New Roman" panose="02020603050405020304" pitchFamily="18" charset="0"/>
              </a:rPr>
              <a:t>, </a:t>
            </a:r>
            <a:r>
              <a:rPr lang="bg-BG" sz="2800" dirty="0" err="1">
                <a:latin typeface="Times New Roman" panose="02020603050405020304" pitchFamily="18" charset="0"/>
                <a:ea typeface="Times New Roman" panose="02020603050405020304" pitchFamily="18" charset="0"/>
                <a:cs typeface="Times New Roman" panose="02020603050405020304" pitchFamily="18" charset="0"/>
              </a:rPr>
              <a:t>rivers</a:t>
            </a:r>
            <a:r>
              <a:rPr lang="bg-BG" sz="2800" dirty="0">
                <a:latin typeface="Times New Roman" panose="02020603050405020304" pitchFamily="18" charset="0"/>
                <a:ea typeface="Times New Roman" panose="02020603050405020304" pitchFamily="18" charset="0"/>
                <a:cs typeface="Times New Roman" panose="02020603050405020304" pitchFamily="18" charset="0"/>
              </a:rPr>
              <a:t>, </a:t>
            </a:r>
            <a:r>
              <a:rPr lang="bg-BG" sz="2800" dirty="0" err="1">
                <a:latin typeface="Times New Roman" panose="02020603050405020304" pitchFamily="18" charset="0"/>
                <a:ea typeface="Times New Roman" panose="02020603050405020304" pitchFamily="18" charset="0"/>
                <a:cs typeface="Times New Roman" panose="02020603050405020304" pitchFamily="18" charset="0"/>
              </a:rPr>
              <a:t>deserts</a:t>
            </a:r>
            <a:r>
              <a:rPr lang="bg-BG" sz="2800" dirty="0">
                <a:latin typeface="Times New Roman" panose="02020603050405020304" pitchFamily="18" charset="0"/>
                <a:ea typeface="Times New Roman" panose="02020603050405020304" pitchFamily="18" charset="0"/>
                <a:cs typeface="Times New Roman" panose="02020603050405020304" pitchFamily="18" charset="0"/>
              </a:rPr>
              <a:t>, </a:t>
            </a:r>
            <a:r>
              <a:rPr lang="bg-BG" sz="2800" dirty="0" err="1">
                <a:latin typeface="Times New Roman" panose="02020603050405020304" pitchFamily="18" charset="0"/>
                <a:ea typeface="Times New Roman" panose="02020603050405020304" pitchFamily="18" charset="0"/>
                <a:cs typeface="Times New Roman" panose="02020603050405020304" pitchFamily="18" charset="0"/>
              </a:rPr>
              <a:t>farm</a:t>
            </a:r>
            <a:r>
              <a:rPr lang="bg-BG" sz="2800" dirty="0">
                <a:latin typeface="Times New Roman" panose="02020603050405020304" pitchFamily="18" charset="0"/>
                <a:ea typeface="Times New Roman" panose="02020603050405020304" pitchFamily="18" charset="0"/>
                <a:cs typeface="Times New Roman" panose="02020603050405020304" pitchFamily="18" charset="0"/>
              </a:rPr>
              <a:t> </a:t>
            </a:r>
            <a:r>
              <a:rPr lang="bg-BG" sz="2800" dirty="0" err="1">
                <a:latin typeface="Times New Roman" panose="02020603050405020304" pitchFamily="18" charset="0"/>
                <a:ea typeface="Times New Roman" panose="02020603050405020304" pitchFamily="18" charset="0"/>
                <a:cs typeface="Times New Roman" panose="02020603050405020304" pitchFamily="18" charset="0"/>
              </a:rPr>
              <a:t>land</a:t>
            </a:r>
            <a:r>
              <a:rPr lang="bg-BG" sz="2800" dirty="0">
                <a:latin typeface="Times New Roman" panose="02020603050405020304" pitchFamily="18" charset="0"/>
                <a:ea typeface="Times New Roman" panose="02020603050405020304" pitchFamily="18" charset="0"/>
                <a:cs typeface="Times New Roman" panose="02020603050405020304" pitchFamily="18" charset="0"/>
              </a:rPr>
              <a:t>, </a:t>
            </a:r>
            <a:r>
              <a:rPr lang="bg-BG" sz="2800" dirty="0" err="1">
                <a:latin typeface="Times New Roman" panose="02020603050405020304" pitchFamily="18" charset="0"/>
                <a:ea typeface="Times New Roman" panose="02020603050405020304" pitchFamily="18" charset="0"/>
                <a:cs typeface="Times New Roman" panose="02020603050405020304" pitchFamily="18" charset="0"/>
              </a:rPr>
              <a:t>vineyards</a:t>
            </a:r>
            <a:r>
              <a:rPr lang="bg-BG" sz="2800" dirty="0">
                <a:latin typeface="Times New Roman" panose="02020603050405020304" pitchFamily="18" charset="0"/>
                <a:ea typeface="Times New Roman" panose="02020603050405020304" pitchFamily="18" charset="0"/>
                <a:cs typeface="Times New Roman" panose="02020603050405020304" pitchFamily="18" charset="0"/>
              </a:rPr>
              <a:t>, </a:t>
            </a:r>
            <a:r>
              <a:rPr lang="bg-BG" sz="2800" dirty="0" err="1">
                <a:latin typeface="Times New Roman" panose="02020603050405020304" pitchFamily="18" charset="0"/>
                <a:ea typeface="Times New Roman" panose="02020603050405020304" pitchFamily="18" charset="0"/>
                <a:cs typeface="Times New Roman" panose="02020603050405020304" pitchFamily="18" charset="0"/>
              </a:rPr>
              <a:t>olive</a:t>
            </a:r>
            <a:r>
              <a:rPr lang="bg-BG" sz="2800" dirty="0">
                <a:latin typeface="Times New Roman" panose="02020603050405020304" pitchFamily="18" charset="0"/>
                <a:ea typeface="Times New Roman" panose="02020603050405020304" pitchFamily="18" charset="0"/>
                <a:cs typeface="Times New Roman" panose="02020603050405020304" pitchFamily="18" charset="0"/>
              </a:rPr>
              <a:t> </a:t>
            </a:r>
            <a:r>
              <a:rPr lang="bg-BG" sz="2800" dirty="0" err="1">
                <a:latin typeface="Times New Roman" panose="02020603050405020304" pitchFamily="18" charset="0"/>
                <a:ea typeface="Times New Roman" panose="02020603050405020304" pitchFamily="18" charset="0"/>
                <a:cs typeface="Times New Roman" panose="02020603050405020304" pitchFamily="18" charset="0"/>
              </a:rPr>
              <a:t>trees</a:t>
            </a:r>
            <a:r>
              <a:rPr lang="bg-BG" sz="2800" dirty="0">
                <a:latin typeface="Times New Roman" panose="02020603050405020304" pitchFamily="18" charset="0"/>
                <a:ea typeface="Times New Roman" panose="02020603050405020304" pitchFamily="18" charset="0"/>
                <a:cs typeface="Times New Roman" panose="02020603050405020304" pitchFamily="18" charset="0"/>
              </a:rPr>
              <a:t> </a:t>
            </a:r>
            <a:r>
              <a:rPr lang="bg-BG" sz="2800" dirty="0" err="1">
                <a:latin typeface="Times New Roman" panose="02020603050405020304" pitchFamily="18" charset="0"/>
                <a:ea typeface="Times New Roman" panose="02020603050405020304" pitchFamily="18" charset="0"/>
                <a:cs typeface="Times New Roman" panose="02020603050405020304" pitchFamily="18" charset="0"/>
              </a:rPr>
              <a:t>and</a:t>
            </a:r>
            <a:r>
              <a:rPr lang="bg-BG" sz="2800" dirty="0">
                <a:latin typeface="Times New Roman" panose="02020603050405020304" pitchFamily="18" charset="0"/>
                <a:ea typeface="Times New Roman" panose="02020603050405020304" pitchFamily="18" charset="0"/>
                <a:cs typeface="Times New Roman" panose="02020603050405020304" pitchFamily="18" charset="0"/>
              </a:rPr>
              <a:t> </a:t>
            </a:r>
            <a:r>
              <a:rPr lang="bg-BG" sz="2800" dirty="0" err="1">
                <a:latin typeface="Times New Roman" panose="02020603050405020304" pitchFamily="18" charset="0"/>
                <a:ea typeface="Times New Roman" panose="02020603050405020304" pitchFamily="18" charset="0"/>
                <a:cs typeface="Times New Roman" panose="02020603050405020304" pitchFamily="18" charset="0"/>
              </a:rPr>
              <a:t>forests</a:t>
            </a:r>
            <a:r>
              <a:rPr lang="bg-BG" sz="2800" dirty="0">
                <a:latin typeface="Times New Roman" panose="02020603050405020304" pitchFamily="18" charset="0"/>
                <a:ea typeface="Times New Roman" panose="02020603050405020304" pitchFamily="18" charset="0"/>
                <a:cs typeface="Times New Roman" panose="02020603050405020304" pitchFamily="18" charset="0"/>
              </a:rPr>
              <a:t>, </a:t>
            </a:r>
            <a:r>
              <a:rPr lang="bg-BG" sz="2800" dirty="0" err="1">
                <a:latin typeface="Times New Roman" panose="02020603050405020304" pitchFamily="18" charset="0"/>
                <a:ea typeface="Times New Roman" panose="02020603050405020304" pitchFamily="18" charset="0"/>
                <a:cs typeface="Times New Roman" panose="02020603050405020304" pitchFamily="18" charset="0"/>
              </a:rPr>
              <a:t>which</a:t>
            </a:r>
            <a:r>
              <a:rPr lang="bg-BG" sz="2800" dirty="0">
                <a:latin typeface="Times New Roman" panose="02020603050405020304" pitchFamily="18" charset="0"/>
                <a:ea typeface="Times New Roman" panose="02020603050405020304" pitchFamily="18" charset="0"/>
                <a:cs typeface="Times New Roman" panose="02020603050405020304" pitchFamily="18" charset="0"/>
              </a:rPr>
              <a:t> </a:t>
            </a:r>
            <a:r>
              <a:rPr lang="bg-BG" sz="2800" dirty="0" err="1">
                <a:latin typeface="Times New Roman" panose="02020603050405020304" pitchFamily="18" charset="0"/>
                <a:ea typeface="Times New Roman" panose="02020603050405020304" pitchFamily="18" charset="0"/>
                <a:cs typeface="Times New Roman" panose="02020603050405020304" pitchFamily="18" charset="0"/>
              </a:rPr>
              <a:t>shows</a:t>
            </a:r>
            <a:r>
              <a:rPr lang="bg-BG" sz="2800" dirty="0">
                <a:latin typeface="Times New Roman" panose="02020603050405020304" pitchFamily="18" charset="0"/>
                <a:ea typeface="Times New Roman" panose="02020603050405020304" pitchFamily="18" charset="0"/>
                <a:cs typeface="Times New Roman" panose="02020603050405020304" pitchFamily="18" charset="0"/>
              </a:rPr>
              <a:t> </a:t>
            </a:r>
            <a:r>
              <a:rPr lang="bg-BG" sz="2800" dirty="0" err="1">
                <a:latin typeface="Times New Roman" panose="02020603050405020304" pitchFamily="18" charset="0"/>
                <a:ea typeface="Times New Roman" panose="02020603050405020304" pitchFamily="18" charset="0"/>
                <a:cs typeface="Times New Roman" panose="02020603050405020304" pitchFamily="18" charset="0"/>
              </a:rPr>
              <a:t>the</a:t>
            </a:r>
            <a:r>
              <a:rPr lang="bg-BG" sz="2800" dirty="0">
                <a:latin typeface="Times New Roman" panose="02020603050405020304" pitchFamily="18" charset="0"/>
                <a:ea typeface="Times New Roman" panose="02020603050405020304" pitchFamily="18" charset="0"/>
                <a:cs typeface="Times New Roman" panose="02020603050405020304" pitchFamily="18" charset="0"/>
              </a:rPr>
              <a:t> </a:t>
            </a:r>
            <a:r>
              <a:rPr lang="bg-BG" sz="2800" dirty="0" err="1">
                <a:latin typeface="Times New Roman" panose="02020603050405020304" pitchFamily="18" charset="0"/>
                <a:ea typeface="Times New Roman" panose="02020603050405020304" pitchFamily="18" charset="0"/>
                <a:cs typeface="Times New Roman" panose="02020603050405020304" pitchFamily="18" charset="0"/>
              </a:rPr>
              <a:t>diversity</a:t>
            </a:r>
            <a:r>
              <a:rPr lang="bg-BG" sz="2800" dirty="0">
                <a:latin typeface="Times New Roman" panose="02020603050405020304" pitchFamily="18" charset="0"/>
                <a:ea typeface="Times New Roman" panose="02020603050405020304" pitchFamily="18" charset="0"/>
                <a:cs typeface="Times New Roman" panose="02020603050405020304" pitchFamily="18" charset="0"/>
              </a:rPr>
              <a:t> </a:t>
            </a:r>
            <a:r>
              <a:rPr lang="bg-BG" sz="2800" dirty="0" err="1">
                <a:latin typeface="Times New Roman" panose="02020603050405020304" pitchFamily="18" charset="0"/>
                <a:ea typeface="Times New Roman" panose="02020603050405020304" pitchFamily="18" charset="0"/>
                <a:cs typeface="Times New Roman" panose="02020603050405020304" pitchFamily="18" charset="0"/>
              </a:rPr>
              <a:t>of</a:t>
            </a:r>
            <a:r>
              <a:rPr lang="bg-BG" sz="2800" dirty="0">
                <a:latin typeface="Times New Roman" panose="02020603050405020304" pitchFamily="18" charset="0"/>
                <a:ea typeface="Times New Roman" panose="02020603050405020304" pitchFamily="18" charset="0"/>
                <a:cs typeface="Times New Roman" panose="02020603050405020304" pitchFamily="18" charset="0"/>
              </a:rPr>
              <a:t> </a:t>
            </a:r>
            <a:r>
              <a:rPr lang="bg-BG" sz="2800" dirty="0" err="1">
                <a:latin typeface="Times New Roman" panose="02020603050405020304" pitchFamily="18" charset="0"/>
                <a:ea typeface="Times New Roman" panose="02020603050405020304" pitchFamily="18" charset="0"/>
                <a:cs typeface="Times New Roman" panose="02020603050405020304" pitchFamily="18" charset="0"/>
              </a:rPr>
              <a:t>the</a:t>
            </a:r>
            <a:r>
              <a:rPr lang="bg-BG" sz="2800" dirty="0">
                <a:latin typeface="Times New Roman" panose="02020603050405020304" pitchFamily="18" charset="0"/>
                <a:ea typeface="Times New Roman" panose="02020603050405020304" pitchFamily="18" charset="0"/>
                <a:cs typeface="Times New Roman" panose="02020603050405020304" pitchFamily="18" charset="0"/>
              </a:rPr>
              <a:t> </a:t>
            </a:r>
            <a:r>
              <a:rPr lang="bg-BG" sz="2800" dirty="0" err="1">
                <a:latin typeface="Times New Roman" panose="02020603050405020304" pitchFamily="18" charset="0"/>
                <a:ea typeface="Times New Roman" panose="02020603050405020304" pitchFamily="18" charset="0"/>
                <a:cs typeface="Times New Roman" panose="02020603050405020304" pitchFamily="18" charset="0"/>
              </a:rPr>
              <a:t>climate</a:t>
            </a:r>
            <a:r>
              <a:rPr lang="bg-BG"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bg-BG"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Картина 2"/>
          <p:cNvPicPr>
            <a:picLocks noChangeAspect="1"/>
          </p:cNvPicPr>
          <p:nvPr/>
        </p:nvPicPr>
        <p:blipFill>
          <a:blip r:embed="rId2"/>
          <a:stretch>
            <a:fillRect/>
          </a:stretch>
        </p:blipFill>
        <p:spPr>
          <a:xfrm>
            <a:off x="6117664" y="0"/>
            <a:ext cx="6105810" cy="4068000"/>
          </a:xfrm>
          <a:prstGeom prst="rect">
            <a:avLst/>
          </a:prstGeom>
        </p:spPr>
      </p:pic>
    </p:spTree>
    <p:extLst>
      <p:ext uri="{BB962C8B-B14F-4D97-AF65-F5344CB8AC3E}">
        <p14:creationId xmlns:p14="http://schemas.microsoft.com/office/powerpoint/2010/main" val="7350042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a:bodyPr>
          <a:lstStyle/>
          <a:p>
            <a:r>
              <a:rPr lang="en-US" sz="3200" dirty="0" smtClean="0"/>
              <a:t>Siesta</a:t>
            </a:r>
            <a:endParaRPr lang="bg-BG" sz="3200" dirty="0"/>
          </a:p>
        </p:txBody>
      </p:sp>
      <p:sp>
        <p:nvSpPr>
          <p:cNvPr id="4" name="Текстов контейнер 3"/>
          <p:cNvSpPr>
            <a:spLocks noGrp="1"/>
          </p:cNvSpPr>
          <p:nvPr>
            <p:ph type="body" sz="half" idx="2"/>
          </p:nvPr>
        </p:nvSpPr>
        <p:spPr/>
        <p:txBody>
          <a:bodyPr>
            <a:normAutofit/>
          </a:bodyPr>
          <a:lstStyle/>
          <a:p>
            <a:r>
              <a:rPr lang="bg-BG" sz="2000" dirty="0" err="1"/>
              <a:t>Because</a:t>
            </a:r>
            <a:r>
              <a:rPr lang="bg-BG" sz="2000" dirty="0"/>
              <a:t> </a:t>
            </a:r>
            <a:r>
              <a:rPr lang="bg-BG" sz="2000" dirty="0" err="1"/>
              <a:t>Spain</a:t>
            </a:r>
            <a:r>
              <a:rPr lang="bg-BG" sz="2000" dirty="0"/>
              <a:t> </a:t>
            </a:r>
            <a:r>
              <a:rPr lang="bg-BG" sz="2000" dirty="0" err="1"/>
              <a:t>is</a:t>
            </a:r>
            <a:r>
              <a:rPr lang="bg-BG" sz="2000" dirty="0"/>
              <a:t> </a:t>
            </a:r>
            <a:r>
              <a:rPr lang="bg-BG" sz="2000" dirty="0" err="1"/>
              <a:t>so</a:t>
            </a:r>
            <a:r>
              <a:rPr lang="bg-BG" sz="2000" dirty="0"/>
              <a:t> </a:t>
            </a:r>
            <a:r>
              <a:rPr lang="bg-BG" sz="2000" dirty="0" err="1"/>
              <a:t>far</a:t>
            </a:r>
            <a:r>
              <a:rPr lang="bg-BG" sz="2000" dirty="0"/>
              <a:t> </a:t>
            </a:r>
            <a:r>
              <a:rPr lang="bg-BG" sz="2000" dirty="0" err="1"/>
              <a:t>west</a:t>
            </a:r>
            <a:r>
              <a:rPr lang="bg-BG" sz="2000" dirty="0"/>
              <a:t> </a:t>
            </a:r>
            <a:r>
              <a:rPr lang="bg-BG" sz="2000" dirty="0" err="1"/>
              <a:t>in</a:t>
            </a:r>
            <a:r>
              <a:rPr lang="bg-BG" sz="2000" dirty="0"/>
              <a:t> </a:t>
            </a:r>
            <a:r>
              <a:rPr lang="bg-BG" sz="2000" dirty="0" err="1"/>
              <a:t>the</a:t>
            </a:r>
            <a:r>
              <a:rPr lang="bg-BG" sz="2000" dirty="0"/>
              <a:t> </a:t>
            </a:r>
            <a:r>
              <a:rPr lang="bg-BG" sz="2000" dirty="0" err="1"/>
              <a:t>time</a:t>
            </a:r>
            <a:r>
              <a:rPr lang="bg-BG" sz="2000" dirty="0"/>
              <a:t> </a:t>
            </a:r>
            <a:r>
              <a:rPr lang="bg-BG" sz="2000" dirty="0" err="1"/>
              <a:t>zone</a:t>
            </a:r>
            <a:r>
              <a:rPr lang="bg-BG" sz="2000" dirty="0"/>
              <a:t>, </a:t>
            </a:r>
            <a:r>
              <a:rPr lang="bg-BG" sz="2000" dirty="0" err="1"/>
              <a:t>in</a:t>
            </a:r>
            <a:r>
              <a:rPr lang="bg-BG" sz="2000" dirty="0"/>
              <a:t> </a:t>
            </a:r>
            <a:r>
              <a:rPr lang="bg-BG" sz="2000" dirty="0" err="1"/>
              <a:t>the</a:t>
            </a:r>
            <a:r>
              <a:rPr lang="bg-BG" sz="2000" dirty="0"/>
              <a:t> </a:t>
            </a:r>
            <a:r>
              <a:rPr lang="bg-BG" sz="2000" dirty="0" err="1"/>
              <a:t>summer</a:t>
            </a:r>
            <a:r>
              <a:rPr lang="bg-BG" sz="2000" dirty="0"/>
              <a:t> </a:t>
            </a:r>
            <a:r>
              <a:rPr lang="bg-BG" sz="2000" dirty="0" err="1"/>
              <a:t>the</a:t>
            </a:r>
            <a:r>
              <a:rPr lang="bg-BG" sz="2000" dirty="0"/>
              <a:t> </a:t>
            </a:r>
            <a:r>
              <a:rPr lang="bg-BG" sz="2000" dirty="0" err="1"/>
              <a:t>sun</a:t>
            </a:r>
            <a:r>
              <a:rPr lang="bg-BG" sz="2000" dirty="0"/>
              <a:t> </a:t>
            </a:r>
            <a:r>
              <a:rPr lang="bg-BG" sz="2000" dirty="0" err="1"/>
              <a:t>may</a:t>
            </a:r>
            <a:r>
              <a:rPr lang="bg-BG" sz="2000" dirty="0"/>
              <a:t> </a:t>
            </a:r>
            <a:r>
              <a:rPr lang="bg-BG" sz="2000" dirty="0" err="1"/>
              <a:t>not</a:t>
            </a:r>
            <a:r>
              <a:rPr lang="bg-BG" sz="2000" dirty="0"/>
              <a:t> </a:t>
            </a:r>
            <a:r>
              <a:rPr lang="bg-BG" sz="2000" dirty="0" err="1"/>
              <a:t>go</a:t>
            </a:r>
            <a:r>
              <a:rPr lang="bg-BG" sz="2000" dirty="0"/>
              <a:t> </a:t>
            </a:r>
            <a:r>
              <a:rPr lang="bg-BG" sz="2000" dirty="0" err="1"/>
              <a:t>down</a:t>
            </a:r>
            <a:r>
              <a:rPr lang="bg-BG" sz="2000" dirty="0"/>
              <a:t> </a:t>
            </a:r>
            <a:r>
              <a:rPr lang="bg-BG" sz="2000" dirty="0" err="1"/>
              <a:t>until</a:t>
            </a:r>
            <a:r>
              <a:rPr lang="bg-BG" sz="2000" dirty="0"/>
              <a:t> 10 </a:t>
            </a:r>
            <a:r>
              <a:rPr lang="bg-BG" sz="2000" dirty="0" err="1"/>
              <a:t>pm</a:t>
            </a:r>
            <a:r>
              <a:rPr lang="bg-BG" sz="2000" dirty="0"/>
              <a:t>! </a:t>
            </a:r>
            <a:r>
              <a:rPr lang="bg-BG" sz="2000" dirty="0" err="1"/>
              <a:t>This</a:t>
            </a:r>
            <a:r>
              <a:rPr lang="bg-BG" sz="2000" dirty="0"/>
              <a:t> </a:t>
            </a:r>
            <a:r>
              <a:rPr lang="bg-BG" sz="2000" dirty="0" err="1"/>
              <a:t>is</a:t>
            </a:r>
            <a:r>
              <a:rPr lang="bg-BG" sz="2000" dirty="0"/>
              <a:t> </a:t>
            </a:r>
            <a:r>
              <a:rPr lang="bg-BG" sz="2000" dirty="0" err="1"/>
              <a:t>one</a:t>
            </a:r>
            <a:r>
              <a:rPr lang="bg-BG" sz="2000" dirty="0"/>
              <a:t> </a:t>
            </a:r>
            <a:r>
              <a:rPr lang="bg-BG" sz="2000" dirty="0" err="1"/>
              <a:t>of</a:t>
            </a:r>
            <a:r>
              <a:rPr lang="bg-BG" sz="2000" dirty="0"/>
              <a:t> </a:t>
            </a:r>
            <a:r>
              <a:rPr lang="bg-BG" sz="2000" dirty="0" err="1"/>
              <a:t>the</a:t>
            </a:r>
            <a:r>
              <a:rPr lang="bg-BG" sz="2000" dirty="0"/>
              <a:t> </a:t>
            </a:r>
            <a:r>
              <a:rPr lang="bg-BG" sz="2000" dirty="0" err="1"/>
              <a:t>reasons</a:t>
            </a:r>
            <a:r>
              <a:rPr lang="bg-BG" sz="2000" dirty="0"/>
              <a:t> </a:t>
            </a:r>
            <a:r>
              <a:rPr lang="bg-BG" sz="2000" dirty="0" err="1"/>
              <a:t>for</a:t>
            </a:r>
            <a:r>
              <a:rPr lang="bg-BG" sz="2000" dirty="0"/>
              <a:t> </a:t>
            </a:r>
            <a:r>
              <a:rPr lang="bg-BG" sz="2000" dirty="0" err="1"/>
              <a:t>the</a:t>
            </a:r>
            <a:r>
              <a:rPr lang="bg-BG" sz="2000" dirty="0"/>
              <a:t> </a:t>
            </a:r>
            <a:r>
              <a:rPr lang="bg-BG" sz="2000" dirty="0" err="1"/>
              <a:t>famous</a:t>
            </a:r>
            <a:r>
              <a:rPr lang="bg-BG" sz="2000" dirty="0"/>
              <a:t> </a:t>
            </a:r>
            <a:r>
              <a:rPr lang="bg-BG" sz="2000" dirty="0" err="1"/>
              <a:t>midday</a:t>
            </a:r>
            <a:r>
              <a:rPr lang="bg-BG" sz="2000" dirty="0"/>
              <a:t> </a:t>
            </a:r>
            <a:r>
              <a:rPr lang="bg-BG" sz="2000" dirty="0" err="1"/>
              <a:t>nap</a:t>
            </a:r>
            <a:r>
              <a:rPr lang="bg-BG" sz="2000" dirty="0"/>
              <a:t> </a:t>
            </a:r>
            <a:r>
              <a:rPr lang="bg-BG" sz="2000" dirty="0" err="1"/>
              <a:t>in</a:t>
            </a:r>
            <a:r>
              <a:rPr lang="bg-BG" sz="2000" dirty="0"/>
              <a:t> </a:t>
            </a:r>
            <a:r>
              <a:rPr lang="bg-BG" sz="2000" dirty="0" err="1"/>
              <a:t>Spain</a:t>
            </a:r>
            <a:r>
              <a:rPr lang="bg-BG" sz="2000" dirty="0"/>
              <a:t> </a:t>
            </a:r>
            <a:r>
              <a:rPr lang="bg-BG" sz="2000" dirty="0" err="1"/>
              <a:t>called</a:t>
            </a:r>
            <a:r>
              <a:rPr lang="bg-BG" sz="2000" dirty="0"/>
              <a:t> a </a:t>
            </a:r>
            <a:r>
              <a:rPr lang="bg-BG" sz="2000" b="1" dirty="0" err="1"/>
              <a:t>siesta</a:t>
            </a:r>
            <a:r>
              <a:rPr lang="bg-BG" sz="2000" dirty="0"/>
              <a:t>. </a:t>
            </a:r>
            <a:r>
              <a:rPr lang="bg-BG" sz="2000" dirty="0" err="1"/>
              <a:t>People</a:t>
            </a:r>
            <a:r>
              <a:rPr lang="bg-BG" sz="2000" dirty="0"/>
              <a:t> </a:t>
            </a:r>
            <a:r>
              <a:rPr lang="bg-BG" sz="2000" dirty="0" err="1"/>
              <a:t>go</a:t>
            </a:r>
            <a:r>
              <a:rPr lang="bg-BG" sz="2000" dirty="0"/>
              <a:t> </a:t>
            </a:r>
            <a:r>
              <a:rPr lang="bg-BG" sz="2000" dirty="0" err="1"/>
              <a:t>home</a:t>
            </a:r>
            <a:r>
              <a:rPr lang="bg-BG" sz="2000" dirty="0"/>
              <a:t> </a:t>
            </a:r>
            <a:r>
              <a:rPr lang="bg-BG" sz="2000" dirty="0" err="1"/>
              <a:t>to</a:t>
            </a:r>
            <a:r>
              <a:rPr lang="bg-BG" sz="2000" dirty="0"/>
              <a:t> </a:t>
            </a:r>
            <a:r>
              <a:rPr lang="bg-BG" sz="2000" dirty="0" err="1"/>
              <a:t>eat</a:t>
            </a:r>
            <a:r>
              <a:rPr lang="bg-BG" sz="2000" dirty="0"/>
              <a:t> a </a:t>
            </a:r>
            <a:r>
              <a:rPr lang="bg-BG" sz="2000" dirty="0" err="1"/>
              <a:t>light</a:t>
            </a:r>
            <a:r>
              <a:rPr lang="bg-BG" sz="2000" dirty="0"/>
              <a:t> </a:t>
            </a:r>
            <a:r>
              <a:rPr lang="bg-BG" sz="2000" dirty="0" err="1"/>
              <a:t>lunch</a:t>
            </a:r>
            <a:r>
              <a:rPr lang="bg-BG" sz="2000" dirty="0"/>
              <a:t> </a:t>
            </a:r>
            <a:r>
              <a:rPr lang="bg-BG" sz="2000" dirty="0" err="1"/>
              <a:t>and</a:t>
            </a:r>
            <a:r>
              <a:rPr lang="bg-BG" sz="2000" dirty="0"/>
              <a:t> </a:t>
            </a:r>
            <a:r>
              <a:rPr lang="bg-BG" sz="2000" dirty="0" err="1"/>
              <a:t>rest</a:t>
            </a:r>
            <a:r>
              <a:rPr lang="bg-BG" sz="2000" dirty="0"/>
              <a:t> </a:t>
            </a:r>
            <a:r>
              <a:rPr lang="bg-BG" sz="2000" dirty="0" err="1"/>
              <a:t>before</a:t>
            </a:r>
            <a:r>
              <a:rPr lang="bg-BG" sz="2000" dirty="0"/>
              <a:t> </a:t>
            </a:r>
            <a:r>
              <a:rPr lang="bg-BG" sz="2000" dirty="0" err="1"/>
              <a:t>returning</a:t>
            </a:r>
            <a:r>
              <a:rPr lang="bg-BG" sz="2000" dirty="0"/>
              <a:t> </a:t>
            </a:r>
            <a:r>
              <a:rPr lang="bg-BG" sz="2000" dirty="0" err="1"/>
              <a:t>to</a:t>
            </a:r>
            <a:r>
              <a:rPr lang="bg-BG" sz="2000" dirty="0"/>
              <a:t> </a:t>
            </a:r>
            <a:r>
              <a:rPr lang="bg-BG" sz="2000" dirty="0" err="1"/>
              <a:t>work</a:t>
            </a:r>
            <a:r>
              <a:rPr lang="bg-BG" sz="2000" dirty="0"/>
              <a:t> </a:t>
            </a:r>
            <a:r>
              <a:rPr lang="bg-BG" sz="2000" dirty="0" err="1"/>
              <a:t>in</a:t>
            </a:r>
            <a:r>
              <a:rPr lang="bg-BG" sz="2000" dirty="0"/>
              <a:t> </a:t>
            </a:r>
            <a:r>
              <a:rPr lang="bg-BG" sz="2000" dirty="0" err="1"/>
              <a:t>the</a:t>
            </a:r>
            <a:r>
              <a:rPr lang="bg-BG" sz="2000" dirty="0"/>
              <a:t> </a:t>
            </a:r>
            <a:r>
              <a:rPr lang="bg-BG" sz="2000" dirty="0" err="1"/>
              <a:t>afternoon</a:t>
            </a:r>
            <a:r>
              <a:rPr lang="bg-BG" sz="2000" dirty="0"/>
              <a:t>. </a:t>
            </a:r>
          </a:p>
        </p:txBody>
      </p:sp>
      <p:pic>
        <p:nvPicPr>
          <p:cNvPr id="7" name="Контейнер за съдържание 6"/>
          <p:cNvPicPr>
            <a:picLocks noGrp="1" noChangeAspect="1"/>
          </p:cNvPicPr>
          <p:nvPr>
            <p:ph idx="1"/>
          </p:nvPr>
        </p:nvPicPr>
        <p:blipFill>
          <a:blip r:embed="rId2"/>
          <a:stretch>
            <a:fillRect/>
          </a:stretch>
        </p:blipFill>
        <p:spPr>
          <a:xfrm>
            <a:off x="10210800" y="0"/>
            <a:ext cx="1981200" cy="2314575"/>
          </a:xfrm>
          <a:prstGeom prst="rect">
            <a:avLst/>
          </a:prstGeom>
        </p:spPr>
      </p:pic>
      <p:pic>
        <p:nvPicPr>
          <p:cNvPr id="8" name="Картина 7"/>
          <p:cNvPicPr>
            <a:picLocks noChangeAspect="1"/>
          </p:cNvPicPr>
          <p:nvPr/>
        </p:nvPicPr>
        <p:blipFill>
          <a:blip r:embed="rId3"/>
          <a:stretch>
            <a:fillRect/>
          </a:stretch>
        </p:blipFill>
        <p:spPr>
          <a:xfrm>
            <a:off x="6981738" y="2524804"/>
            <a:ext cx="4219662" cy="2808000"/>
          </a:xfrm>
          <a:prstGeom prst="rect">
            <a:avLst/>
          </a:prstGeom>
        </p:spPr>
      </p:pic>
    </p:spTree>
    <p:extLst>
      <p:ext uri="{BB962C8B-B14F-4D97-AF65-F5344CB8AC3E}">
        <p14:creationId xmlns:p14="http://schemas.microsoft.com/office/powerpoint/2010/main" val="32273955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a:bodyPr>
          <a:lstStyle/>
          <a:p>
            <a:r>
              <a:rPr lang="en-US" sz="3200" dirty="0" smtClean="0"/>
              <a:t>Students</a:t>
            </a:r>
            <a:endParaRPr lang="bg-BG" sz="3200" dirty="0"/>
          </a:p>
        </p:txBody>
      </p:sp>
      <p:pic>
        <p:nvPicPr>
          <p:cNvPr id="5" name="Контейнер за съдържание 4"/>
          <p:cNvPicPr>
            <a:picLocks noGrp="1" noChangeAspect="1"/>
          </p:cNvPicPr>
          <p:nvPr>
            <p:ph idx="1"/>
          </p:nvPr>
        </p:nvPicPr>
        <p:blipFill>
          <a:blip r:embed="rId2"/>
          <a:stretch>
            <a:fillRect/>
          </a:stretch>
        </p:blipFill>
        <p:spPr>
          <a:xfrm>
            <a:off x="6479489" y="1422400"/>
            <a:ext cx="5294328" cy="3492000"/>
          </a:xfrm>
          <a:prstGeom prst="rect">
            <a:avLst/>
          </a:prstGeom>
        </p:spPr>
      </p:pic>
      <p:sp>
        <p:nvSpPr>
          <p:cNvPr id="4" name="Текстов контейнер 3"/>
          <p:cNvSpPr>
            <a:spLocks noGrp="1"/>
          </p:cNvSpPr>
          <p:nvPr>
            <p:ph type="body" sz="half" idx="2"/>
          </p:nvPr>
        </p:nvSpPr>
        <p:spPr/>
        <p:txBody>
          <a:bodyPr/>
          <a:lstStyle/>
          <a:p>
            <a:r>
              <a:rPr lang="bg-BG" sz="2400" dirty="0"/>
              <a:t>Children </a:t>
            </a:r>
            <a:r>
              <a:rPr lang="bg-BG" sz="2400" dirty="0" err="1"/>
              <a:t>in</a:t>
            </a:r>
            <a:r>
              <a:rPr lang="bg-BG" sz="2400" dirty="0"/>
              <a:t> </a:t>
            </a:r>
            <a:r>
              <a:rPr lang="bg-BG" sz="2400" dirty="0" err="1"/>
              <a:t>Spain</a:t>
            </a:r>
            <a:r>
              <a:rPr lang="bg-BG" sz="2400" dirty="0"/>
              <a:t> </a:t>
            </a:r>
            <a:r>
              <a:rPr lang="bg-BG" sz="2400" dirty="0" err="1"/>
              <a:t>go</a:t>
            </a:r>
            <a:r>
              <a:rPr lang="bg-BG" sz="2400" dirty="0"/>
              <a:t> </a:t>
            </a:r>
            <a:r>
              <a:rPr lang="bg-BG" sz="2400" dirty="0" err="1"/>
              <a:t>to</a:t>
            </a:r>
            <a:r>
              <a:rPr lang="bg-BG" sz="2400" dirty="0"/>
              <a:t> </a:t>
            </a:r>
            <a:r>
              <a:rPr lang="bg-BG" sz="2400" dirty="0" err="1"/>
              <a:t>school</a:t>
            </a:r>
            <a:r>
              <a:rPr lang="bg-BG" sz="2400" dirty="0"/>
              <a:t> </a:t>
            </a:r>
            <a:r>
              <a:rPr lang="bg-BG" sz="2400" dirty="0" err="1"/>
              <a:t>from</a:t>
            </a:r>
            <a:r>
              <a:rPr lang="bg-BG" sz="2400" dirty="0"/>
              <a:t> 9 am-12 </a:t>
            </a:r>
            <a:r>
              <a:rPr lang="bg-BG" sz="2400" dirty="0" err="1"/>
              <a:t>pm</a:t>
            </a:r>
            <a:r>
              <a:rPr lang="bg-BG" sz="2400" dirty="0"/>
              <a:t>, </a:t>
            </a:r>
            <a:r>
              <a:rPr lang="bg-BG" sz="2400" dirty="0" err="1"/>
              <a:t>come</a:t>
            </a:r>
            <a:r>
              <a:rPr lang="bg-BG" sz="2400" dirty="0"/>
              <a:t> </a:t>
            </a:r>
            <a:r>
              <a:rPr lang="bg-BG" sz="2400" dirty="0" err="1"/>
              <a:t>home</a:t>
            </a:r>
            <a:r>
              <a:rPr lang="bg-BG" sz="2400" dirty="0"/>
              <a:t> </a:t>
            </a:r>
            <a:r>
              <a:rPr lang="bg-BG" sz="2400" dirty="0" err="1"/>
              <a:t>for</a:t>
            </a:r>
            <a:r>
              <a:rPr lang="bg-BG" sz="2400" dirty="0"/>
              <a:t> a </a:t>
            </a:r>
            <a:r>
              <a:rPr lang="bg-BG" sz="2400" dirty="0" err="1"/>
              <a:t>few</a:t>
            </a:r>
            <a:r>
              <a:rPr lang="bg-BG" sz="2400" dirty="0"/>
              <a:t> </a:t>
            </a:r>
            <a:r>
              <a:rPr lang="bg-BG" sz="2400" dirty="0" err="1"/>
              <a:t>hours</a:t>
            </a:r>
            <a:r>
              <a:rPr lang="bg-BG" sz="2400" dirty="0"/>
              <a:t>, </a:t>
            </a:r>
            <a:r>
              <a:rPr lang="bg-BG" sz="2400" dirty="0" err="1"/>
              <a:t>then</a:t>
            </a:r>
            <a:r>
              <a:rPr lang="bg-BG" sz="2400" dirty="0"/>
              <a:t> </a:t>
            </a:r>
            <a:r>
              <a:rPr lang="bg-BG" sz="2400" dirty="0" err="1"/>
              <a:t>go</a:t>
            </a:r>
            <a:r>
              <a:rPr lang="bg-BG" sz="2400" dirty="0"/>
              <a:t> </a:t>
            </a:r>
            <a:r>
              <a:rPr lang="bg-BG" sz="2400" dirty="0" err="1"/>
              <a:t>back</a:t>
            </a:r>
            <a:r>
              <a:rPr lang="bg-BG" sz="2400" dirty="0"/>
              <a:t> </a:t>
            </a:r>
            <a:r>
              <a:rPr lang="bg-BG" sz="2400" dirty="0" err="1"/>
              <a:t>to</a:t>
            </a:r>
            <a:r>
              <a:rPr lang="bg-BG" sz="2400" dirty="0"/>
              <a:t> </a:t>
            </a:r>
            <a:r>
              <a:rPr lang="bg-BG" sz="2400" dirty="0" err="1"/>
              <a:t>school</a:t>
            </a:r>
            <a:r>
              <a:rPr lang="bg-BG" sz="2400" dirty="0"/>
              <a:t> </a:t>
            </a:r>
            <a:r>
              <a:rPr lang="bg-BG" sz="2400" dirty="0" err="1"/>
              <a:t>from</a:t>
            </a:r>
            <a:r>
              <a:rPr lang="bg-BG" sz="2400" dirty="0"/>
              <a:t> 3-5 </a:t>
            </a:r>
            <a:r>
              <a:rPr lang="bg-BG" sz="2400" dirty="0" err="1"/>
              <a:t>pm</a:t>
            </a:r>
            <a:r>
              <a:rPr lang="bg-BG" sz="2400" dirty="0"/>
              <a:t>. </a:t>
            </a:r>
            <a:r>
              <a:rPr lang="bg-BG" sz="2400" dirty="0" err="1"/>
              <a:t>Spanish</a:t>
            </a:r>
            <a:r>
              <a:rPr lang="bg-BG" sz="2400" dirty="0"/>
              <a:t> </a:t>
            </a:r>
            <a:r>
              <a:rPr lang="bg-BG" sz="2400" dirty="0" err="1"/>
              <a:t>families</a:t>
            </a:r>
            <a:r>
              <a:rPr lang="bg-BG" sz="2400" dirty="0"/>
              <a:t> </a:t>
            </a:r>
            <a:r>
              <a:rPr lang="bg-BG" sz="2400" dirty="0" err="1"/>
              <a:t>eat</a:t>
            </a:r>
            <a:r>
              <a:rPr lang="bg-BG" sz="2400" dirty="0"/>
              <a:t> </a:t>
            </a:r>
            <a:r>
              <a:rPr lang="bg-BG" sz="2400" dirty="0" err="1"/>
              <a:t>dinner</a:t>
            </a:r>
            <a:r>
              <a:rPr lang="bg-BG" sz="2400" dirty="0"/>
              <a:t> </a:t>
            </a:r>
            <a:r>
              <a:rPr lang="bg-BG" sz="2400" dirty="0" err="1"/>
              <a:t>at</a:t>
            </a:r>
            <a:r>
              <a:rPr lang="bg-BG" sz="2400" dirty="0"/>
              <a:t> </a:t>
            </a:r>
            <a:r>
              <a:rPr lang="bg-BG" sz="2400" dirty="0" err="1"/>
              <a:t>around</a:t>
            </a:r>
            <a:r>
              <a:rPr lang="bg-BG" sz="2400" dirty="0"/>
              <a:t> 9 </a:t>
            </a:r>
            <a:r>
              <a:rPr lang="bg-BG" sz="2400" dirty="0" err="1"/>
              <a:t>pm</a:t>
            </a:r>
            <a:r>
              <a:rPr lang="bg-BG" sz="2400" dirty="0"/>
              <a:t>. </a:t>
            </a:r>
          </a:p>
          <a:p>
            <a:endParaRPr lang="bg-BG" dirty="0"/>
          </a:p>
        </p:txBody>
      </p:sp>
    </p:spTree>
    <p:extLst>
      <p:ext uri="{BB962C8B-B14F-4D97-AF65-F5344CB8AC3E}">
        <p14:creationId xmlns:p14="http://schemas.microsoft.com/office/powerpoint/2010/main" val="23231054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Загатване">
  <a:themeElements>
    <a:clrScheme name="Загатване">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Загатване">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Загатване">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69</TotalTime>
  <Words>428</Words>
  <Application>Microsoft Office PowerPoint</Application>
  <PresentationFormat>Широк екран</PresentationFormat>
  <Paragraphs>30</Paragraphs>
  <Slides>14</Slides>
  <Notes>0</Notes>
  <HiddenSlides>0</HiddenSlides>
  <MMClips>0</MMClips>
  <ScaleCrop>false</ScaleCrop>
  <HeadingPairs>
    <vt:vector size="6" baseType="variant">
      <vt:variant>
        <vt:lpstr>Използвани шрифтове</vt:lpstr>
      </vt:variant>
      <vt:variant>
        <vt:i4>5</vt:i4>
      </vt:variant>
      <vt:variant>
        <vt:lpstr>Тема</vt:lpstr>
      </vt:variant>
      <vt:variant>
        <vt:i4>1</vt:i4>
      </vt:variant>
      <vt:variant>
        <vt:lpstr>Заглавия на слайдовете</vt:lpstr>
      </vt:variant>
      <vt:variant>
        <vt:i4>14</vt:i4>
      </vt:variant>
    </vt:vector>
  </HeadingPairs>
  <TitlesOfParts>
    <vt:vector size="20" baseType="lpstr">
      <vt:lpstr>Arial</vt:lpstr>
      <vt:lpstr>Calibri</vt:lpstr>
      <vt:lpstr>Century Gothic</vt:lpstr>
      <vt:lpstr>Times New Roman</vt:lpstr>
      <vt:lpstr>Wingdings 3</vt:lpstr>
      <vt:lpstr>Загатване</vt:lpstr>
      <vt:lpstr>It is a beautiful country located in southwestern Europe. The people and culture of Spain are unique and vivid. It's possible that your life has been influenced by Spain and you didn't even know.</vt:lpstr>
      <vt:lpstr>Презентация на PowerPoint</vt:lpstr>
      <vt:lpstr>Spain</vt:lpstr>
      <vt:lpstr>Spain is a country in a southern Europe and is part of the Iberian peninsula</vt:lpstr>
      <vt:lpstr>Презентация на PowerPoint</vt:lpstr>
      <vt:lpstr>The capital is Madrid</vt:lpstr>
      <vt:lpstr>Презентация на PowerPoint</vt:lpstr>
      <vt:lpstr>Siesta</vt:lpstr>
      <vt:lpstr>Students</vt:lpstr>
      <vt:lpstr>Sports</vt:lpstr>
      <vt:lpstr>Bullflighting</vt:lpstr>
      <vt:lpstr>Food</vt:lpstr>
      <vt:lpstr>Flamenco music and dancing  </vt:lpstr>
      <vt:lpstr>Презентация на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is a beautiful country located in southwestern Europe. The people and culture of Spain are unique and vivid. It's possible that your life has been influenced by Spain and you didn't even know.</dc:title>
  <dc:creator>dineva</dc:creator>
  <cp:lastModifiedBy>dineva</cp:lastModifiedBy>
  <cp:revision>23</cp:revision>
  <dcterms:created xsi:type="dcterms:W3CDTF">2016-10-27T05:27:21Z</dcterms:created>
  <dcterms:modified xsi:type="dcterms:W3CDTF">2016-10-27T20:07:39Z</dcterms:modified>
</cp:coreProperties>
</file>